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57" r:id="rId6"/>
    <p:sldId id="263" r:id="rId7"/>
    <p:sldId id="266" r:id="rId8"/>
    <p:sldId id="260" r:id="rId9"/>
    <p:sldId id="264" r:id="rId10"/>
    <p:sldId id="267" r:id="rId11"/>
    <p:sldId id="261" r:id="rId12"/>
    <p:sldId id="265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7F88"/>
    <a:srgbClr val="47B6EE"/>
    <a:srgbClr val="3EA8D0"/>
    <a:srgbClr val="FCA7DE"/>
    <a:srgbClr val="543480"/>
    <a:srgbClr val="FCA8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-91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9D8BC-3F7A-4360-BB6D-F1FCB3470FB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9D8BC-3F7A-4360-BB6D-F1FCB3470FB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8BC49-1B67-4826-A1F3-48AF839B00E7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51041" y="856167"/>
            <a:ext cx="7192959" cy="1756664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solidFill>
                  <a:schemeClr val="bg1"/>
                </a:solidFill>
              </a:rPr>
              <a:t>Сертифікаційна програма</a:t>
            </a:r>
            <a:br>
              <a:rPr lang="uk-UA" sz="4800" b="1" dirty="0" smtClean="0">
                <a:solidFill>
                  <a:schemeClr val="bg1"/>
                </a:solidFill>
              </a:rPr>
            </a:br>
            <a:r>
              <a:rPr lang="uk-UA" sz="4800" b="1" dirty="0" smtClean="0">
                <a:solidFill>
                  <a:schemeClr val="bg1"/>
                </a:solidFill>
              </a:rPr>
              <a:t>Аналітика та </a:t>
            </a:r>
            <a:r>
              <a:rPr lang="uk-UA" sz="4800" b="1" dirty="0" err="1" smtClean="0">
                <a:solidFill>
                  <a:schemeClr val="bg1"/>
                </a:solidFill>
              </a:rPr>
              <a:t>цифровізація</a:t>
            </a:r>
            <a:r>
              <a:rPr lang="uk-UA" sz="4800" b="1" dirty="0" smtClean="0">
                <a:solidFill>
                  <a:schemeClr val="bg1"/>
                </a:solidFill>
              </a:rPr>
              <a:t> процесів  розвитку та управління персоналом</a:t>
            </a:r>
            <a:endParaRPr lang="en-US" sz="4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46558" y="2856083"/>
            <a:ext cx="3597441" cy="476186"/>
          </a:xfrm>
        </p:spPr>
        <p:txBody>
          <a:bodyPr>
            <a:noAutofit/>
          </a:bodyPr>
          <a:lstStyle/>
          <a:p>
            <a:r>
              <a:rPr lang="uk-UA" sz="3200" dirty="0" smtClean="0">
                <a:solidFill>
                  <a:schemeClr val="bg1"/>
                </a:solidFill>
              </a:rPr>
              <a:t>Кафедра економіки та маркетингу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smtClean="0"/>
              <a:t>Освітні компоненти сертифікаційної програми</a:t>
            </a:r>
            <a:endParaRPr lang="uk-UA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 algn="just">
              <a:buAutoNum type="arabicPeriod"/>
            </a:pPr>
            <a:r>
              <a:rPr lang="uk-UA" sz="3500" b="1" dirty="0" smtClean="0"/>
              <a:t>Аналітика HR</a:t>
            </a:r>
            <a:endParaRPr lang="uk-UA" sz="3500" b="1" dirty="0" smtClean="0"/>
          </a:p>
          <a:p>
            <a:pPr marL="514350" indent="-514350" algn="just">
              <a:buNone/>
            </a:pPr>
            <a:r>
              <a:rPr lang="uk-UA" b="1" dirty="0" smtClean="0"/>
              <a:t>(5 семестр)</a:t>
            </a:r>
            <a:endParaRPr lang="uk-UA" b="1" dirty="0" smtClean="0"/>
          </a:p>
          <a:p>
            <a:pPr marL="514350" indent="-514350" algn="just">
              <a:buNone/>
            </a:pPr>
            <a:r>
              <a:rPr lang="ru-RU" altLang="uk-UA" b="1" dirty="0" smtClean="0"/>
              <a:t>д</a:t>
            </a:r>
            <a:r>
              <a:rPr lang="uk-UA" b="1" dirty="0" smtClean="0"/>
              <a:t>оц. </a:t>
            </a:r>
            <a:r>
              <a:rPr lang="uk-UA" b="1" dirty="0" err="1" smtClean="0"/>
              <a:t>Базецька</a:t>
            </a:r>
            <a:r>
              <a:rPr lang="uk-UA" b="1" dirty="0" smtClean="0"/>
              <a:t> Г.І.</a:t>
            </a:r>
            <a:endParaRPr lang="uk-UA" b="1" dirty="0" smtClean="0"/>
          </a:p>
          <a:p>
            <a:pPr marL="514350" indent="-514350" algn="just">
              <a:buNone/>
            </a:pPr>
            <a:endParaRPr lang="uk-UA" b="1" dirty="0" smtClean="0"/>
          </a:p>
          <a:p>
            <a:pPr algn="just">
              <a:buNone/>
            </a:pPr>
            <a:r>
              <a:rPr lang="uk-UA" b="1" dirty="0" smtClean="0"/>
              <a:t>2</a:t>
            </a:r>
            <a:r>
              <a:rPr lang="uk-UA" sz="3500" b="1" dirty="0" smtClean="0"/>
              <a:t>. Цифрові технології в управлінні персоналом та його розвитком</a:t>
            </a:r>
            <a:endParaRPr lang="uk-UA" sz="3500" b="1" dirty="0" smtClean="0"/>
          </a:p>
          <a:p>
            <a:pPr marL="514350" indent="-514350" algn="just">
              <a:buNone/>
            </a:pPr>
            <a:r>
              <a:rPr lang="uk-UA" b="1" dirty="0" smtClean="0"/>
              <a:t>(6 семестр)</a:t>
            </a:r>
            <a:endParaRPr lang="uk-UA" b="1" dirty="0" smtClean="0"/>
          </a:p>
          <a:p>
            <a:pPr marL="514350" indent="-514350" algn="just">
              <a:buNone/>
            </a:pPr>
            <a:r>
              <a:rPr lang="ru-RU" altLang="uk-UA" b="1" dirty="0" smtClean="0"/>
              <a:t>д</a:t>
            </a:r>
            <a:r>
              <a:rPr lang="uk-UA" b="1" dirty="0" smtClean="0"/>
              <a:t>оц. Матвєєва Н.М.</a:t>
            </a:r>
            <a:endParaRPr lang="uk-UA" b="1" dirty="0" smtClean="0"/>
          </a:p>
          <a:p>
            <a:pPr marL="514350" indent="-514350" algn="just">
              <a:buNone/>
            </a:pPr>
            <a:endParaRPr lang="uk-UA" b="1" dirty="0" smtClean="0"/>
          </a:p>
          <a:p>
            <a:pPr algn="just">
              <a:buNone/>
            </a:pPr>
            <a:r>
              <a:rPr lang="uk-UA" b="1" dirty="0" smtClean="0"/>
              <a:t>3</a:t>
            </a:r>
            <a:r>
              <a:rPr lang="uk-UA" sz="3500" b="1" dirty="0" smtClean="0"/>
              <a:t>. Розвиток людського капіталу</a:t>
            </a:r>
            <a:endParaRPr lang="uk-UA" sz="3500" b="1" dirty="0" smtClean="0"/>
          </a:p>
          <a:p>
            <a:pPr marL="514350" indent="-514350" algn="just">
              <a:buNone/>
            </a:pPr>
            <a:r>
              <a:rPr lang="uk-UA" b="1" dirty="0" smtClean="0"/>
              <a:t>(7 семестр)</a:t>
            </a:r>
            <a:endParaRPr lang="uk-UA" b="1" dirty="0" smtClean="0"/>
          </a:p>
          <a:p>
            <a:pPr marL="514350" indent="-514350" algn="just">
              <a:buNone/>
            </a:pPr>
            <a:r>
              <a:rPr lang="ru-RU" altLang="uk-UA" b="1" dirty="0" smtClean="0"/>
              <a:t>д</a:t>
            </a:r>
            <a:r>
              <a:rPr lang="uk-UA" b="1" dirty="0" smtClean="0"/>
              <a:t>оц. </a:t>
            </a:r>
            <a:r>
              <a:rPr lang="ru-RU" altLang="uk-UA" b="1" dirty="0" smtClean="0"/>
              <a:t>Колмакова О.М.</a:t>
            </a:r>
            <a:endParaRPr lang="ru-RU" altLang="uk-UA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608053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 smtClean="0"/>
              <a:t>Компетентності та результати навчання по сертифікаційній програмі</a:t>
            </a:r>
            <a:endParaRPr lang="uk-UA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2201779"/>
            <a:ext cx="7886700" cy="3975184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/>
              </a:rPr>
              <a:t>Сертифікатна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/>
              </a:rPr>
              <a:t> </a:t>
            </a: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/>
              </a:rPr>
              <a:t>програма </a:t>
            </a:r>
            <a:r>
              <a:rPr lang="uk-UA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/>
              </a:rPr>
              <a:t>формує у здобувачів вищої освіти наступну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/>
              </a:rPr>
              <a:t> </a:t>
            </a: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/>
              </a:rPr>
              <a:t>компетентність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/>
              </a:rPr>
              <a:t>: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 panose="020B0604020202020204"/>
            </a:endParaRPr>
          </a:p>
          <a:p>
            <a:pPr algn="just">
              <a:buNone/>
            </a:pPr>
            <a:r>
              <a:rPr lang="uk-UA" dirty="0" smtClean="0"/>
              <a:t>ВФК 4. Мати навички використання інформаційних та комунікаційних (цифрових) технологій, здатність проведення дослідження на відповідному рівні, здатність до ефективного використання та розвитку людських ресурсів організації та бізнесу, а також в контексті формування цілісного бачення HR- системи та її складових.</a:t>
            </a:r>
            <a:endParaRPr lang="uk-UA" dirty="0" smtClean="0"/>
          </a:p>
          <a:p>
            <a:pPr algn="just">
              <a:buNone/>
            </a:pP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/>
              </a:rPr>
              <a:t>Результат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/>
              </a:rPr>
              <a:t> </a:t>
            </a: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/>
              </a:rPr>
              <a:t>навчання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/>
              </a:rPr>
              <a:t> </a:t>
            </a: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/>
              </a:rPr>
              <a:t>сертифікаційної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/>
              </a:rPr>
              <a:t> </a:t>
            </a: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/>
              </a:rPr>
              <a:t>програми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panose="020B0604020202020204"/>
              </a:rPr>
              <a:t>: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 panose="020B0604020202020204"/>
            </a:endParaRPr>
          </a:p>
          <a:p>
            <a:pPr algn="just">
              <a:buNone/>
            </a:pPr>
            <a:r>
              <a:rPr lang="uk-UA" dirty="0" smtClean="0"/>
              <a:t>ВРН 14. Вміти аналізувати, планувати, здійснювати інформаційне та кадрове забезпечення організації, бізнесу, підрозділу та здійснювати його розвиток, враховуючи світовий досвід та сучасні тренди.</a:t>
            </a:r>
            <a:endParaRPr lang="uk-UA" dirty="0" smtClean="0"/>
          </a:p>
          <a:p>
            <a:pPr algn="just"/>
            <a:endParaRPr lang="uk-UA" dirty="0" smtClean="0"/>
          </a:p>
          <a:p>
            <a:pPr algn="just"/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44" y="113755"/>
            <a:ext cx="6924294" cy="916796"/>
          </a:xfrm>
        </p:spPr>
        <p:txBody>
          <a:bodyPr/>
          <a:lstStyle/>
          <a:p>
            <a:pPr marL="514350" indent="-514350"/>
            <a:r>
              <a:rPr lang="uk-UA" b="1" dirty="0" smtClean="0">
                <a:solidFill>
                  <a:schemeClr val="bg1"/>
                </a:solidFill>
              </a:rPr>
              <a:t>1. Аналітика </a:t>
            </a:r>
            <a:r>
              <a:rPr lang="en-US" b="1" dirty="0" smtClean="0">
                <a:solidFill>
                  <a:schemeClr val="bg1"/>
                </a:solidFill>
              </a:rPr>
              <a:t>HR</a:t>
            </a:r>
            <a:endParaRPr lang="uk-UA" b="1" dirty="0" smtClean="0">
              <a:solidFill>
                <a:schemeClr val="bg1"/>
              </a:solidFill>
            </a:endParaRPr>
          </a:p>
        </p:txBody>
      </p:sp>
      <p:grpSp>
        <p:nvGrpSpPr>
          <p:cNvPr id="9" name="Group 7"/>
          <p:cNvGrpSpPr/>
          <p:nvPr/>
        </p:nvGrpSpPr>
        <p:grpSpPr bwMode="auto">
          <a:xfrm>
            <a:off x="1996440" y="1543050"/>
            <a:ext cx="7146925" cy="765175"/>
            <a:chOff x="1248" y="1898"/>
            <a:chExt cx="4502" cy="482"/>
          </a:xfrm>
        </p:grpSpPr>
        <p:sp>
          <p:nvSpPr>
            <p:cNvPr id="10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gray">
            <a:xfrm>
              <a:off x="1812" y="1898"/>
              <a:ext cx="3938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uk-UA" sz="2000" b="1" dirty="0" smtClean="0"/>
                <a:t>Змістовий модуль  1. </a:t>
              </a:r>
              <a:r>
                <a:rPr lang="uk-UA" sz="2000" dirty="0" smtClean="0"/>
                <a:t>Основні засади аналітики персоналу та його оцінка продуктивності</a:t>
              </a:r>
              <a:endParaRPr lang="uk-UA" sz="2000" dirty="0" smtClean="0"/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1</a:t>
              </a:r>
              <a:endParaRPr 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Group 12"/>
          <p:cNvGrpSpPr/>
          <p:nvPr/>
        </p:nvGrpSpPr>
        <p:grpSpPr bwMode="auto">
          <a:xfrm>
            <a:off x="1996440" y="2590800"/>
            <a:ext cx="5105400" cy="555625"/>
            <a:chOff x="1248" y="2640"/>
            <a:chExt cx="3216" cy="350"/>
          </a:xfrm>
        </p:grpSpPr>
        <p:sp>
          <p:nvSpPr>
            <p:cNvPr id="15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  <a:endParaRPr 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19" name="Group 17"/>
          <p:cNvGrpSpPr/>
          <p:nvPr/>
        </p:nvGrpSpPr>
        <p:grpSpPr bwMode="auto">
          <a:xfrm>
            <a:off x="1996440" y="3314700"/>
            <a:ext cx="6842130" cy="708025"/>
            <a:chOff x="1248" y="3158"/>
            <a:chExt cx="4310" cy="446"/>
          </a:xfrm>
        </p:grpSpPr>
        <p:sp>
          <p:nvSpPr>
            <p:cNvPr id="20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gray">
            <a:xfrm>
              <a:off x="1794" y="3158"/>
              <a:ext cx="3764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uk-UA" sz="2000" b="1" dirty="0" smtClean="0"/>
                <a:t>Змістовий модуль 3. </a:t>
              </a:r>
              <a:r>
                <a:rPr lang="uk-UA" sz="2000" dirty="0" smtClean="0"/>
                <a:t>Інновації та креативні підходи у</a:t>
              </a:r>
              <a:endParaRPr lang="uk-UA" sz="2000" dirty="0" smtClean="0"/>
            </a:p>
            <a:p>
              <a:r>
                <a:rPr lang="uk-UA" sz="2000" dirty="0" smtClean="0"/>
                <a:t>HR</a:t>
              </a:r>
              <a:endParaRPr lang="en-US" sz="2000" dirty="0" smtClean="0">
                <a:solidFill>
                  <a:srgbClr val="000000"/>
                </a:solidFill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3</a:t>
              </a:r>
              <a:endParaRPr lang="en-US" sz="2400" b="1">
                <a:solidFill>
                  <a:srgbClr val="FFFFFF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2941460" y="2618692"/>
            <a:ext cx="59452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 smtClean="0"/>
              <a:t>Змістовий модуль 2. </a:t>
            </a:r>
            <a:r>
              <a:rPr lang="uk-UA" sz="2000" dirty="0" smtClean="0"/>
              <a:t>Підбор та адаптація персоналу</a:t>
            </a:r>
            <a:endParaRPr lang="uk-UA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"/>
          <p:cNvGrpSpPr/>
          <p:nvPr/>
        </p:nvGrpSpPr>
        <p:grpSpPr bwMode="auto">
          <a:xfrm>
            <a:off x="1996440" y="1543050"/>
            <a:ext cx="6773863" cy="765175"/>
            <a:chOff x="1248" y="1898"/>
            <a:chExt cx="4267" cy="482"/>
          </a:xfrm>
        </p:grpSpPr>
        <p:sp>
          <p:nvSpPr>
            <p:cNvPr id="10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gray">
            <a:xfrm>
              <a:off x="1812" y="1898"/>
              <a:ext cx="3703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uk-UA" sz="2000" dirty="0" smtClean="0"/>
                <a:t>опанування сучасними техніками управління персоналом</a:t>
              </a:r>
              <a:endParaRPr lang="uk-UA" sz="2000" dirty="0" smtClean="0"/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1</a:t>
              </a:r>
              <a:endParaRPr 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oup 12"/>
          <p:cNvGrpSpPr/>
          <p:nvPr/>
        </p:nvGrpSpPr>
        <p:grpSpPr bwMode="auto">
          <a:xfrm>
            <a:off x="2032535" y="3011906"/>
            <a:ext cx="5105400" cy="555625"/>
            <a:chOff x="1248" y="2640"/>
            <a:chExt cx="3216" cy="350"/>
          </a:xfrm>
        </p:grpSpPr>
        <p:sp>
          <p:nvSpPr>
            <p:cNvPr id="15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2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Group 17"/>
          <p:cNvGrpSpPr/>
          <p:nvPr/>
        </p:nvGrpSpPr>
        <p:grpSpPr bwMode="auto">
          <a:xfrm>
            <a:off x="1986034" y="3800839"/>
            <a:ext cx="6800855" cy="708025"/>
            <a:chOff x="1248" y="3158"/>
            <a:chExt cx="4284" cy="446"/>
          </a:xfrm>
        </p:grpSpPr>
        <p:sp>
          <p:nvSpPr>
            <p:cNvPr id="20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gray">
            <a:xfrm>
              <a:off x="1794" y="3158"/>
              <a:ext cx="3738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uk-UA" sz="2000" dirty="0" smtClean="0"/>
                <a:t>знання кар’єрного планування, </a:t>
              </a:r>
              <a:r>
                <a:rPr lang="uk-UA" sz="2000" dirty="0" err="1" smtClean="0"/>
                <a:t>цілепокладання</a:t>
              </a:r>
              <a:r>
                <a:rPr lang="uk-UA" sz="2000" dirty="0" smtClean="0"/>
                <a:t>, оцінювання та соціальної відповідальності</a:t>
              </a:r>
              <a:endParaRPr lang="en-US" sz="2000" dirty="0" smtClean="0">
                <a:solidFill>
                  <a:srgbClr val="000000"/>
                </a:solidFill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3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2892034" y="2467159"/>
            <a:ext cx="59306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формування знань, навичок і умінь підбору персоналу з використанням сучасних технологій </a:t>
            </a:r>
            <a:r>
              <a:rPr lang="uk-UA" sz="2000" dirty="0" err="1" smtClean="0"/>
              <a:t>рекрументу</a:t>
            </a:r>
            <a:endParaRPr lang="uk-UA" sz="2000" dirty="0" smtClean="0"/>
          </a:p>
        </p:txBody>
      </p: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uk-UA" sz="3200" b="1" smtClean="0"/>
              <a:t>Дисципліна “Аналітика HR” спрямована на:</a:t>
            </a:r>
            <a:endParaRPr lang="uk-UA" sz="3200" b="1"/>
          </a:p>
        </p:txBody>
      </p:sp>
      <p:grpSp>
        <p:nvGrpSpPr>
          <p:cNvPr id="30" name="Group 7"/>
          <p:cNvGrpSpPr/>
          <p:nvPr/>
        </p:nvGrpSpPr>
        <p:grpSpPr bwMode="auto">
          <a:xfrm>
            <a:off x="1980567" y="4775535"/>
            <a:ext cx="6713538" cy="1016000"/>
            <a:chOff x="1286" y="1898"/>
            <a:chExt cx="4229" cy="640"/>
          </a:xfrm>
        </p:grpSpPr>
        <p:sp>
          <p:nvSpPr>
            <p:cNvPr id="31" name="Line 8"/>
            <p:cNvSpPr>
              <a:spLocks noChangeShapeType="1"/>
            </p:cNvSpPr>
            <p:nvPr/>
          </p:nvSpPr>
          <p:spPr bwMode="gray">
            <a:xfrm>
              <a:off x="1508" y="2509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Rectangle 9"/>
            <p:cNvSpPr>
              <a:spLocks noChangeArrowheads="1"/>
            </p:cNvSpPr>
            <p:nvPr/>
          </p:nvSpPr>
          <p:spPr bwMode="gray">
            <a:xfrm rot="3419336">
              <a:off x="1299" y="2002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3" name="Text Box 10"/>
            <p:cNvSpPr txBox="1">
              <a:spLocks noChangeArrowheads="1"/>
            </p:cNvSpPr>
            <p:nvPr/>
          </p:nvSpPr>
          <p:spPr bwMode="gray">
            <a:xfrm>
              <a:off x="1812" y="1898"/>
              <a:ext cx="3703" cy="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uk-UA" sz="2000" dirty="0" smtClean="0"/>
                <a:t>складання профілю вакансії, розробку тестових завдань для різних категорій персоналу, проведення співбесіди</a:t>
              </a:r>
              <a:endParaRPr lang="uk-UA" sz="2000" dirty="0" smtClean="0"/>
            </a:p>
          </p:txBody>
        </p:sp>
        <p:sp>
          <p:nvSpPr>
            <p:cNvPr id="34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uk-UA" sz="2400" b="1" dirty="0" smtClean="0">
                  <a:solidFill>
                    <a:srgbClr val="FFFFFF"/>
                  </a:solidFill>
                </a:rPr>
                <a:t>4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Лектор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uk-UA" sz="3200" dirty="0" err="1" smtClean="0"/>
              <a:t>К.е.н</a:t>
            </a:r>
            <a:r>
              <a:rPr lang="uk-UA" sz="3200" dirty="0" smtClean="0"/>
              <a:t>., доцент </a:t>
            </a:r>
            <a:r>
              <a:rPr lang="uk-UA" sz="3200" b="1" dirty="0" err="1" smtClean="0"/>
              <a:t>Базецька</a:t>
            </a:r>
            <a:r>
              <a:rPr lang="uk-UA" sz="3200" b="1" dirty="0" smtClean="0"/>
              <a:t> Ганна Ігорівна</a:t>
            </a:r>
            <a:endParaRPr lang="uk-UA" sz="3200" b="1" dirty="0" smtClean="0"/>
          </a:p>
          <a:p>
            <a:pPr algn="just"/>
            <a:r>
              <a:rPr lang="uk-UA" sz="3200" dirty="0" smtClean="0"/>
              <a:t>Проходження навчання у школі «NEW HR GENERATION» у розмірі 4,6 кредитів (140 годин), 14 вересня – 28 листопада 2020 р., свідоцтво</a:t>
            </a:r>
            <a:endParaRPr lang="uk-UA" sz="3200" dirty="0" smtClean="0"/>
          </a:p>
          <a:p>
            <a:pPr algn="just"/>
            <a:r>
              <a:rPr lang="uk-UA" sz="3200" dirty="0" smtClean="0"/>
              <a:t>З 06.09.2022р. керівник відділу персоналу та комунікацій в компанії </a:t>
            </a:r>
            <a:r>
              <a:rPr lang="uk-UA" sz="3200" dirty="0" err="1" smtClean="0"/>
              <a:t>Yaware</a:t>
            </a:r>
            <a:endParaRPr lang="uk-UA" sz="3200" dirty="0" smtClean="0"/>
          </a:p>
          <a:p>
            <a:pPr algn="just"/>
            <a:endParaRPr lang="uk-UA" sz="3200" dirty="0" smtClean="0"/>
          </a:p>
          <a:p>
            <a:pPr algn="just"/>
            <a:endParaRPr lang="uk-UA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70" y="0"/>
            <a:ext cx="8473119" cy="916796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uk-UA" b="1" dirty="0" smtClean="0">
                <a:solidFill>
                  <a:schemeClr val="bg1"/>
                </a:solidFill>
              </a:rPr>
              <a:t>2. Цифрові технології в управлінні персоналом та його розвитком</a:t>
            </a:r>
            <a:endParaRPr lang="uk-UA" b="1" dirty="0" smtClean="0">
              <a:solidFill>
                <a:schemeClr val="bg1"/>
              </a:solidFill>
            </a:endParaRPr>
          </a:p>
        </p:txBody>
      </p:sp>
      <p:grpSp>
        <p:nvGrpSpPr>
          <p:cNvPr id="3" name="Group 7"/>
          <p:cNvGrpSpPr/>
          <p:nvPr/>
        </p:nvGrpSpPr>
        <p:grpSpPr bwMode="auto">
          <a:xfrm>
            <a:off x="1996440" y="1543050"/>
            <a:ext cx="7146925" cy="765175"/>
            <a:chOff x="1248" y="1898"/>
            <a:chExt cx="4502" cy="482"/>
          </a:xfrm>
        </p:grpSpPr>
        <p:sp>
          <p:nvSpPr>
            <p:cNvPr id="10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gray">
            <a:xfrm>
              <a:off x="1812" y="1898"/>
              <a:ext cx="3938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uk-UA" sz="2000" b="1" dirty="0" smtClean="0"/>
                <a:t>Змістовий модуль  1. </a:t>
              </a:r>
              <a:r>
                <a:rPr lang="uk-UA" sz="2000" dirty="0" smtClean="0"/>
                <a:t>Основи технологій в управлінні</a:t>
              </a:r>
              <a:endParaRPr lang="uk-UA" sz="2000" dirty="0" smtClean="0"/>
            </a:p>
            <a:p>
              <a:r>
                <a:rPr lang="uk-UA" sz="2000" dirty="0" smtClean="0"/>
                <a:t>персоналом</a:t>
              </a:r>
              <a:endParaRPr lang="uk-UA" sz="2000" dirty="0" smtClean="0"/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1</a:t>
              </a:r>
              <a:endParaRPr 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oup 12"/>
          <p:cNvGrpSpPr/>
          <p:nvPr/>
        </p:nvGrpSpPr>
        <p:grpSpPr bwMode="auto">
          <a:xfrm>
            <a:off x="1996440" y="2590800"/>
            <a:ext cx="5105400" cy="555625"/>
            <a:chOff x="1248" y="2640"/>
            <a:chExt cx="3216" cy="350"/>
          </a:xfrm>
        </p:grpSpPr>
        <p:sp>
          <p:nvSpPr>
            <p:cNvPr id="15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  <a:endParaRPr 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Group 17"/>
          <p:cNvGrpSpPr/>
          <p:nvPr/>
        </p:nvGrpSpPr>
        <p:grpSpPr bwMode="auto">
          <a:xfrm>
            <a:off x="1996440" y="3314707"/>
            <a:ext cx="6686555" cy="708026"/>
            <a:chOff x="1248" y="3158"/>
            <a:chExt cx="4212" cy="446"/>
          </a:xfrm>
        </p:grpSpPr>
        <p:sp>
          <p:nvSpPr>
            <p:cNvPr id="20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gray">
            <a:xfrm>
              <a:off x="1794" y="3158"/>
              <a:ext cx="3666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uk-UA" sz="2000" b="1" dirty="0" smtClean="0"/>
                <a:t>Змістовий модуль 3. </a:t>
              </a:r>
              <a:r>
                <a:rPr lang="uk-UA" sz="2000" dirty="0" smtClean="0"/>
                <a:t>Розвиток персоналу: сучасний</a:t>
              </a:r>
              <a:endParaRPr lang="uk-UA" sz="2000" dirty="0" smtClean="0"/>
            </a:p>
            <a:p>
              <a:r>
                <a:rPr lang="uk-UA" sz="2000" dirty="0" err="1" smtClean="0"/>
                <a:t>діджитал</a:t>
              </a:r>
              <a:endParaRPr lang="en-US" sz="2000" dirty="0" smtClean="0">
                <a:solidFill>
                  <a:srgbClr val="000000"/>
                </a:solidFill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3</a:t>
              </a:r>
              <a:endParaRPr lang="en-US" sz="2400" b="1">
                <a:solidFill>
                  <a:srgbClr val="FFFFFF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2929429" y="2353997"/>
            <a:ext cx="70555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/>
              <a:t>Змістовий модуль 2. </a:t>
            </a:r>
            <a:r>
              <a:rPr lang="uk-UA" sz="2000" dirty="0" smtClean="0"/>
              <a:t>Цифрові тренди в управлінні </a:t>
            </a:r>
            <a:endParaRPr lang="uk-UA" sz="2000" dirty="0" smtClean="0"/>
          </a:p>
          <a:p>
            <a:r>
              <a:rPr lang="uk-UA" sz="2000" dirty="0" smtClean="0"/>
              <a:t>персоналом</a:t>
            </a:r>
            <a:endParaRPr lang="uk-UA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 bwMode="auto">
          <a:xfrm>
            <a:off x="2008639" y="1482893"/>
            <a:ext cx="6713538" cy="1366838"/>
            <a:chOff x="1286" y="1898"/>
            <a:chExt cx="4229" cy="861"/>
          </a:xfrm>
        </p:grpSpPr>
        <p:sp>
          <p:nvSpPr>
            <p:cNvPr id="10" name="Line 8"/>
            <p:cNvSpPr>
              <a:spLocks noChangeShapeType="1"/>
            </p:cNvSpPr>
            <p:nvPr/>
          </p:nvSpPr>
          <p:spPr bwMode="gray">
            <a:xfrm>
              <a:off x="1410" y="2759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gray">
            <a:xfrm rot="3419336">
              <a:off x="1299" y="2328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gray">
            <a:xfrm>
              <a:off x="1812" y="1898"/>
              <a:ext cx="3703" cy="8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uk-UA" sz="2000" dirty="0" smtClean="0"/>
                <a:t>ознайомлення з розумними цифровими технологіями та новими інформаційними інструментами, які сприяють цифровій трансформації процесів управління персоналом</a:t>
              </a:r>
              <a:endParaRPr lang="uk-UA" sz="2000" dirty="0" smtClean="0"/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gray">
            <a:xfrm>
              <a:off x="1334" y="232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1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Group 12"/>
          <p:cNvGrpSpPr/>
          <p:nvPr/>
        </p:nvGrpSpPr>
        <p:grpSpPr bwMode="auto">
          <a:xfrm>
            <a:off x="1996440" y="3168316"/>
            <a:ext cx="5105400" cy="555625"/>
            <a:chOff x="1248" y="2640"/>
            <a:chExt cx="3216" cy="350"/>
          </a:xfrm>
        </p:grpSpPr>
        <p:sp>
          <p:nvSpPr>
            <p:cNvPr id="15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  <a:endParaRPr 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oup 17"/>
          <p:cNvGrpSpPr/>
          <p:nvPr/>
        </p:nvGrpSpPr>
        <p:grpSpPr bwMode="auto">
          <a:xfrm>
            <a:off x="2058223" y="3897097"/>
            <a:ext cx="6824668" cy="1127126"/>
            <a:chOff x="1248" y="2870"/>
            <a:chExt cx="4299" cy="710"/>
          </a:xfrm>
        </p:grpSpPr>
        <p:sp>
          <p:nvSpPr>
            <p:cNvPr id="20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gray">
            <a:xfrm>
              <a:off x="1809" y="2870"/>
              <a:ext cx="3738" cy="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uk-UA" sz="2000" dirty="0" smtClean="0"/>
                <a:t>опанування трендами ринку програмних продуктів та сучасними цифровими технологіями менеджменту персоналу</a:t>
              </a:r>
              <a:endParaRPr lang="en-US" sz="2000" dirty="0" smtClean="0">
                <a:solidFill>
                  <a:srgbClr val="000000"/>
                </a:solidFill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3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2940160" y="2960453"/>
            <a:ext cx="59306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ознайомлення здобувачів вищої освіти з тенденціями </a:t>
            </a:r>
            <a:r>
              <a:rPr lang="uk-UA" sz="2000" dirty="0" err="1" smtClean="0"/>
              <a:t>цифровізації</a:t>
            </a:r>
            <a:r>
              <a:rPr lang="uk-UA" sz="2000" dirty="0" smtClean="0"/>
              <a:t> менеджменту персоналу</a:t>
            </a:r>
            <a:endParaRPr lang="uk-UA" sz="2000" dirty="0" smtClean="0"/>
          </a:p>
        </p:txBody>
      </p: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xfrm>
            <a:off x="604587" y="0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uk-UA" sz="2800" b="1" smtClean="0"/>
              <a:t>Дисципліна “Цифрові технології в управлінні персоналом та його розвитком” </a:t>
            </a:r>
            <a:r>
              <a:rPr lang="uk-UA" sz="2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спрямована на:</a:t>
            </a:r>
            <a:endParaRPr lang="uk-UA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5" name="Group 7"/>
          <p:cNvGrpSpPr/>
          <p:nvPr/>
        </p:nvGrpSpPr>
        <p:grpSpPr bwMode="auto">
          <a:xfrm>
            <a:off x="2076819" y="5124450"/>
            <a:ext cx="6713538" cy="1016000"/>
            <a:chOff x="1286" y="1898"/>
            <a:chExt cx="4229" cy="640"/>
          </a:xfrm>
        </p:grpSpPr>
        <p:sp>
          <p:nvSpPr>
            <p:cNvPr id="31" name="Line 8"/>
            <p:cNvSpPr>
              <a:spLocks noChangeShapeType="1"/>
            </p:cNvSpPr>
            <p:nvPr/>
          </p:nvSpPr>
          <p:spPr bwMode="gray">
            <a:xfrm>
              <a:off x="1508" y="2509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Rectangle 9"/>
            <p:cNvSpPr>
              <a:spLocks noChangeArrowheads="1"/>
            </p:cNvSpPr>
            <p:nvPr/>
          </p:nvSpPr>
          <p:spPr bwMode="gray">
            <a:xfrm rot="3419336">
              <a:off x="1299" y="2002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3" name="Text Box 10"/>
            <p:cNvSpPr txBox="1">
              <a:spLocks noChangeArrowheads="1"/>
            </p:cNvSpPr>
            <p:nvPr/>
          </p:nvSpPr>
          <p:spPr bwMode="gray">
            <a:xfrm>
              <a:off x="1812" y="1898"/>
              <a:ext cx="3703" cy="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uk-UA" sz="2000" dirty="0" smtClean="0"/>
                <a:t>складання профілю вакансії, розробку тестових завдань для різних категорій персоналу, проведення співбесіди</a:t>
              </a:r>
              <a:endParaRPr lang="uk-UA" sz="2000" dirty="0" smtClean="0"/>
            </a:p>
          </p:txBody>
        </p:sp>
        <p:sp>
          <p:nvSpPr>
            <p:cNvPr id="34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uk-UA" sz="2400" b="1" dirty="0" smtClean="0">
                  <a:solidFill>
                    <a:srgbClr val="FFFFFF"/>
                  </a:solidFill>
                </a:rPr>
                <a:t>4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Лектор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uk-UA" sz="3200" smtClean="0"/>
              <a:t>К.е.н., доцент, завідувачка кафедри економіки та маркетингу </a:t>
            </a:r>
            <a:r>
              <a:rPr lang="uk-UA" sz="3200" b="1" smtClean="0"/>
              <a:t>Матвєєва Наталя Миколаївна</a:t>
            </a:r>
            <a:endParaRPr lang="uk-UA" sz="3200" b="1" smtClean="0"/>
          </a:p>
          <a:p>
            <a:pPr algn="just" fontAlgn="base"/>
            <a:r>
              <a:rPr lang="uk-UA" sz="3200" smtClean="0"/>
              <a:t>Проходження навчання  у  школі «NEW HR GENERATION» у розмірі 4,6 кредитів (140 годин), 14 вересня – 28 листопада 2020 р., свідоцтво</a:t>
            </a:r>
            <a:endParaRPr lang="uk-UA" sz="3200" smtClean="0"/>
          </a:p>
          <a:p>
            <a:pPr algn="just" fontAlgn="base"/>
            <a:r>
              <a:rPr lang="uk-UA" sz="3200" smtClean="0"/>
              <a:t>Науково-практичний тренінг з підвищення кваліфікації «Сучасні технології викладання у вищій школі» в розмірі 1 кредиту (30 годин), Харківський національний університет міського господарства імені О. М. Бекетова, 19 квітня-11 травня 2021 р., свідоцтво</a:t>
            </a:r>
            <a:endParaRPr lang="uk-UA" sz="3200" smtClean="0"/>
          </a:p>
          <a:p>
            <a:pPr algn="just"/>
            <a:endParaRPr lang="uk-UA" sz="3200" smtClean="0"/>
          </a:p>
          <a:p>
            <a:pPr algn="just"/>
            <a:endParaRPr lang="uk-UA" sz="3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44" y="113755"/>
            <a:ext cx="6924294" cy="916796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uk-UA" b="1" dirty="0" smtClean="0">
                <a:solidFill>
                  <a:schemeClr val="bg1"/>
                </a:solidFill>
              </a:rPr>
              <a:t>3. Розвиток людського капіталу</a:t>
            </a:r>
            <a:endParaRPr lang="uk-UA" b="1" dirty="0" smtClean="0">
              <a:solidFill>
                <a:schemeClr val="bg1"/>
              </a:solidFill>
            </a:endParaRPr>
          </a:p>
        </p:txBody>
      </p:sp>
      <p:grpSp>
        <p:nvGrpSpPr>
          <p:cNvPr id="3" name="Group 7"/>
          <p:cNvGrpSpPr/>
          <p:nvPr/>
        </p:nvGrpSpPr>
        <p:grpSpPr bwMode="auto">
          <a:xfrm>
            <a:off x="1996440" y="1543050"/>
            <a:ext cx="7146925" cy="765175"/>
            <a:chOff x="1248" y="1898"/>
            <a:chExt cx="4502" cy="482"/>
          </a:xfrm>
        </p:grpSpPr>
        <p:sp>
          <p:nvSpPr>
            <p:cNvPr id="10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gray">
            <a:xfrm>
              <a:off x="1812" y="1898"/>
              <a:ext cx="3938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uk-UA" sz="2000" b="1" dirty="0" smtClean="0"/>
                <a:t>Змістовий модуль  1. </a:t>
              </a:r>
              <a:r>
                <a:rPr lang="uk-UA" sz="2000" dirty="0" smtClean="0"/>
                <a:t>Методичні аспекти людського капіталу</a:t>
              </a:r>
              <a:endParaRPr lang="uk-UA" sz="2000" dirty="0" smtClean="0"/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1</a:t>
              </a:r>
              <a:endParaRPr 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oup 12"/>
          <p:cNvGrpSpPr/>
          <p:nvPr/>
        </p:nvGrpSpPr>
        <p:grpSpPr bwMode="auto">
          <a:xfrm>
            <a:off x="1996440" y="2590800"/>
            <a:ext cx="5105400" cy="555625"/>
            <a:chOff x="1248" y="2640"/>
            <a:chExt cx="3216" cy="350"/>
          </a:xfrm>
        </p:grpSpPr>
        <p:sp>
          <p:nvSpPr>
            <p:cNvPr id="15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  <a:endParaRPr 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Group 17"/>
          <p:cNvGrpSpPr/>
          <p:nvPr/>
        </p:nvGrpSpPr>
        <p:grpSpPr bwMode="auto">
          <a:xfrm>
            <a:off x="2008472" y="3423318"/>
            <a:ext cx="6953255" cy="777875"/>
            <a:chOff x="1248" y="3090"/>
            <a:chExt cx="4380" cy="490"/>
          </a:xfrm>
        </p:grpSpPr>
        <p:sp>
          <p:nvSpPr>
            <p:cNvPr id="20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gray">
            <a:xfrm>
              <a:off x="1756" y="3090"/>
              <a:ext cx="3872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uk-UA" sz="2000" b="1" dirty="0" smtClean="0"/>
                <a:t>Змістовий модуль 3. </a:t>
              </a:r>
              <a:r>
                <a:rPr lang="uk-UA" sz="2000" dirty="0" smtClean="0"/>
                <a:t>Міжнародний досвід управління </a:t>
              </a:r>
              <a:endParaRPr lang="uk-UA" sz="2000" dirty="0" smtClean="0"/>
            </a:p>
            <a:p>
              <a:r>
                <a:rPr lang="uk-UA" sz="2000" dirty="0" smtClean="0"/>
                <a:t>людським капіталом та його нові виміри розвитку</a:t>
              </a:r>
              <a:endParaRPr lang="en-US" sz="2000" dirty="0" smtClean="0">
                <a:solidFill>
                  <a:srgbClr val="000000"/>
                </a:solidFill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3</a:t>
              </a:r>
              <a:endParaRPr lang="en-US" sz="2400" b="1">
                <a:solidFill>
                  <a:srgbClr val="FFFFFF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2941460" y="2402123"/>
            <a:ext cx="58600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 smtClean="0"/>
              <a:t>Змістовий модуль 2. </a:t>
            </a:r>
            <a:r>
              <a:rPr lang="uk-UA" sz="2000" dirty="0" smtClean="0"/>
              <a:t>Складові елементи людського </a:t>
            </a:r>
            <a:endParaRPr lang="uk-UA" sz="2000" dirty="0" smtClean="0"/>
          </a:p>
          <a:p>
            <a:r>
              <a:rPr lang="uk-UA" sz="2000" dirty="0" smtClean="0"/>
              <a:t>капіталу</a:t>
            </a:r>
            <a:endParaRPr lang="uk-UA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 bwMode="auto">
          <a:xfrm>
            <a:off x="2045151" y="1482892"/>
            <a:ext cx="6677025" cy="1101725"/>
            <a:chOff x="1309" y="1898"/>
            <a:chExt cx="4206" cy="694"/>
          </a:xfrm>
        </p:grpSpPr>
        <p:sp>
          <p:nvSpPr>
            <p:cNvPr id="10" name="Line 8"/>
            <p:cNvSpPr>
              <a:spLocks noChangeShapeType="1"/>
            </p:cNvSpPr>
            <p:nvPr/>
          </p:nvSpPr>
          <p:spPr bwMode="gray">
            <a:xfrm>
              <a:off x="1562" y="2592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uk-UA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gray">
            <a:xfrm rot="3419336">
              <a:off x="1322" y="2199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uk-UA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gray">
            <a:xfrm>
              <a:off x="1812" y="1898"/>
              <a:ext cx="3703" cy="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uk-UA" sz="2000" smtClean="0"/>
                <a:t>формування у здобувачів професійних знань та компетентностей, необхідних для системного та комплексного управління людським капіталом</a:t>
              </a:r>
              <a:endParaRPr lang="uk-UA" sz="2000" smtClean="0"/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gray">
            <a:xfrm>
              <a:off x="1379" y="2225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uk-UA" sz="2400" b="1" smtClean="0">
                  <a:solidFill>
                    <a:srgbClr val="FFFFFF"/>
                  </a:solidFill>
                </a:rPr>
                <a:t>1</a:t>
              </a:r>
              <a:endParaRPr lang="uk-UA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Group 12"/>
          <p:cNvGrpSpPr/>
          <p:nvPr/>
        </p:nvGrpSpPr>
        <p:grpSpPr bwMode="auto">
          <a:xfrm>
            <a:off x="1996440" y="3168316"/>
            <a:ext cx="5105400" cy="555625"/>
            <a:chOff x="1248" y="2640"/>
            <a:chExt cx="3216" cy="350"/>
          </a:xfrm>
        </p:grpSpPr>
        <p:sp>
          <p:nvSpPr>
            <p:cNvPr id="15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1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  <a:endParaRPr 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oup 17"/>
          <p:cNvGrpSpPr/>
          <p:nvPr/>
        </p:nvGrpSpPr>
        <p:grpSpPr bwMode="auto">
          <a:xfrm>
            <a:off x="2034160" y="3909128"/>
            <a:ext cx="6824668" cy="1127126"/>
            <a:chOff x="1248" y="2870"/>
            <a:chExt cx="4299" cy="710"/>
          </a:xfrm>
        </p:grpSpPr>
        <p:sp>
          <p:nvSpPr>
            <p:cNvPr id="20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gray">
            <a:xfrm>
              <a:off x="1809" y="2870"/>
              <a:ext cx="3738" cy="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uk-UA" sz="2000" dirty="0" smtClean="0"/>
                <a:t>аналіз різних наукових для вироблення ефективних управлінських рішень стосовно людського капіталу як підприємства, так і регіону й держави</a:t>
              </a:r>
              <a:endParaRPr lang="en-US" sz="2000" dirty="0" smtClean="0">
                <a:solidFill>
                  <a:srgbClr val="000000"/>
                </a:solidFill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3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2916097" y="2647632"/>
            <a:ext cx="59306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обґрунтування прийняття управлінських рішень стосовно використання людського капіталу при розробці економічної політики</a:t>
            </a:r>
            <a:endParaRPr lang="uk-UA" sz="2000" dirty="0" smtClean="0"/>
          </a:p>
        </p:txBody>
      </p: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xfrm>
            <a:off x="604587" y="0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uk-UA" sz="2800" b="1" smtClean="0"/>
              <a:t>Дисципліна “Розвиток людського капіталу” </a:t>
            </a:r>
            <a:r>
              <a:rPr lang="uk-UA" sz="2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спрямована на:</a:t>
            </a:r>
            <a:endParaRPr lang="uk-UA" sz="280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Лектор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uk-UA" sz="3200" dirty="0" err="1" smtClean="0"/>
              <a:t>К.е.н</a:t>
            </a:r>
            <a:r>
              <a:rPr lang="uk-UA" sz="3200" dirty="0" smtClean="0"/>
              <a:t>., </a:t>
            </a:r>
            <a:r>
              <a:rPr lang="uk-UA" sz="3200" dirty="0" smtClean="0"/>
              <a:t>доцент</a:t>
            </a:r>
            <a:r>
              <a:rPr lang="en-US" sz="3200" dirty="0" smtClean="0"/>
              <a:t> </a:t>
            </a:r>
            <a:r>
              <a:rPr lang="uk-UA" sz="3200" b="1" dirty="0" err="1" smtClean="0"/>
              <a:t>Колмакова</a:t>
            </a:r>
            <a:r>
              <a:rPr lang="uk-UA" sz="3200" b="1" dirty="0" smtClean="0"/>
              <a:t> Олена Миколаївна</a:t>
            </a:r>
            <a:endParaRPr lang="uk-UA" sz="3200" b="1" dirty="0" smtClean="0"/>
          </a:p>
          <a:p>
            <a:pPr algn="just" fontAlgn="base"/>
            <a:r>
              <a:rPr lang="uk-UA" sz="3200" dirty="0" smtClean="0"/>
              <a:t>Тема дисертації </a:t>
            </a:r>
            <a:r>
              <a:rPr lang="uk-UA" sz="3200" dirty="0" err="1" smtClean="0"/>
              <a:t>“Формування</a:t>
            </a:r>
            <a:r>
              <a:rPr lang="uk-UA" sz="3200" dirty="0" smtClean="0"/>
              <a:t> механізму міжрегіонального перерозподілу трудових ресурсів із застосуванням стимулювання </a:t>
            </a:r>
            <a:r>
              <a:rPr lang="uk-UA" sz="3200" dirty="0" err="1" smtClean="0"/>
              <a:t>праці”</a:t>
            </a:r>
            <a:endParaRPr lang="uk-UA" sz="3200" dirty="0" smtClean="0"/>
          </a:p>
          <a:p>
            <a:pPr algn="just" fontAlgn="base"/>
            <a:r>
              <a:rPr lang="uk-UA" sz="3200" dirty="0" smtClean="0"/>
              <a:t>Міжнародне підвищення кваліфікації «Трансфер освітніх технологі</a:t>
            </a:r>
            <a:r>
              <a:rPr lang="uk-UA" sz="3200" dirty="0" smtClean="0"/>
              <a:t>й в країнах </a:t>
            </a:r>
            <a:r>
              <a:rPr lang="uk-UA" sz="3200" dirty="0" smtClean="0"/>
              <a:t>Є</a:t>
            </a:r>
            <a:r>
              <a:rPr lang="uk-UA" sz="3200" dirty="0" smtClean="0"/>
              <a:t>вропейського союзу та Україні</a:t>
            </a:r>
            <a:r>
              <a:rPr lang="uk-UA" sz="3200" dirty="0" smtClean="0"/>
              <a:t>», 22-29 </a:t>
            </a:r>
            <a:r>
              <a:rPr lang="uk-UA" sz="3200" dirty="0" smtClean="0"/>
              <a:t>травня </a:t>
            </a:r>
            <a:r>
              <a:rPr lang="uk-UA" sz="3200" dirty="0" smtClean="0"/>
              <a:t>2023 </a:t>
            </a:r>
            <a:r>
              <a:rPr lang="uk-UA" sz="3200" dirty="0" smtClean="0"/>
              <a:t>р., </a:t>
            </a:r>
            <a:r>
              <a:rPr lang="uk-UA" sz="3200" dirty="0" smtClean="0"/>
              <a:t>сертифікат</a:t>
            </a:r>
            <a:endParaRPr lang="uk-UA" sz="3200" dirty="0" smtClean="0"/>
          </a:p>
          <a:p>
            <a:pPr algn="just"/>
            <a:endParaRPr lang="uk-UA" sz="3200" dirty="0" smtClean="0"/>
          </a:p>
          <a:p>
            <a:pPr algn="just"/>
            <a:endParaRPr lang="uk-UA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4154</Words>
  <Application>WPS Presentation</Application>
  <PresentationFormat>Экран (4:3)</PresentationFormat>
  <Paragraphs>149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Arial</vt:lpstr>
      <vt:lpstr>SimSun</vt:lpstr>
      <vt:lpstr>Wingdings</vt:lpstr>
      <vt:lpstr>Times New Roman</vt:lpstr>
      <vt:lpstr>Arial</vt:lpstr>
      <vt:lpstr>Calibri Light</vt:lpstr>
      <vt:lpstr>Calibri</vt:lpstr>
      <vt:lpstr>Microsoft YaHei</vt:lpstr>
      <vt:lpstr>Arial Unicode MS</vt:lpstr>
      <vt:lpstr>Office Theme</vt:lpstr>
      <vt:lpstr>Сертифікаційна програма Аналітика та цифровізація процесів  розвитку та управління персоналом</vt:lpstr>
      <vt:lpstr>Освітні компоненти сертифікаційної програми</vt:lpstr>
      <vt:lpstr>Компетентності та результати навчання по сертифікаційній програмі</vt:lpstr>
      <vt:lpstr>1. Аналітика HR</vt:lpstr>
      <vt:lpstr>Дисципліна “Аналітика HR” спрямована на:</vt:lpstr>
      <vt:lpstr>Лектор</vt:lpstr>
      <vt:lpstr>2. Цифрові технології в управлінні персоналом та його розвитком</vt:lpstr>
      <vt:lpstr>Дисципліна “Цифрові технології в управлінні персоналом та його розвитком” спрямована на:</vt:lpstr>
      <vt:lpstr>Лектор</vt:lpstr>
      <vt:lpstr>3. Розвиток людського капіталу</vt:lpstr>
      <vt:lpstr>Дисципліна “Розвиток людського капіталу” спрямована на:</vt:lpstr>
      <vt:lpstr>Лектор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Nataly</cp:lastModifiedBy>
  <cp:revision>37</cp:revision>
  <dcterms:created xsi:type="dcterms:W3CDTF">2019-02-21T15:01:00Z</dcterms:created>
  <dcterms:modified xsi:type="dcterms:W3CDTF">2024-02-04T17:59:14Z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05890766AFB44C93BC37AC7E1F38CFD8_13</vt:lpwstr>
  </property>
  <property fmtid="{D5CDD505-2E9C-101B-9397-08002B2CF9AE}" pid="3" name="KSOProductBuildVer">
    <vt:lpwstr>1033-12.2.0.13431</vt:lpwstr>
  </property>
</Properties>
</file>