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62" r:id="rId6"/>
    <p:sldId id="264" r:id="rId7"/>
    <p:sldId id="265" r:id="rId8"/>
    <p:sldId id="263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722"/>
    <a:srgbClr val="FCF7F1"/>
    <a:srgbClr val="344529"/>
    <a:srgbClr val="2B3922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1" d="100"/>
          <a:sy n="61" d="100"/>
        </p:scale>
        <p:origin x="72" y="59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solidFill>
                  <a:schemeClr val="tx1"/>
                </a:solidFill>
              </a:rPr>
              <a:t>Кризис-менеджмент  у </a:t>
            </a:r>
            <a:r>
              <a:rPr lang="uk-UA" sz="4400" dirty="0">
                <a:solidFill>
                  <a:schemeClr val="tx1"/>
                </a:solidFill>
              </a:rPr>
              <a:t>цивільній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uk-UA" sz="4400" dirty="0">
                <a:solidFill>
                  <a:schemeClr val="tx1"/>
                </a:solidFill>
              </a:rPr>
              <a:t>безпеці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uk-UA" dirty="0">
                <a:solidFill>
                  <a:schemeClr val="tx1"/>
                </a:solidFill>
              </a:rPr>
              <a:t>Лектор – доц. Данова К.В.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ТАЙНА КИТАЙСКОГО ИЕРОГЛИФА, ИЛИ КАК ПЕРЕЖИТЬ КРИЗИС">
            <a:extLst>
              <a:ext uri="{FF2B5EF4-FFF2-40B4-BE49-F238E27FC236}">
                <a16:creationId xmlns:a16="http://schemas.microsoft.com/office/drawing/2014/main" id="{2EEAAAE6-80B6-4B92-9B48-42DAAC53F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550" y="665262"/>
            <a:ext cx="6019801" cy="32685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C85A5F-A89F-4833-B99B-B501A54A7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7001" y="2977902"/>
            <a:ext cx="4240149" cy="3511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rgbClr val="2E3722"/>
                </a:solidFill>
              </a:rPr>
              <a:t>Слово "криза", написане </a:t>
            </a:r>
          </a:p>
          <a:p>
            <a:pPr marL="0" indent="0">
              <a:buNone/>
            </a:pPr>
            <a:r>
              <a:rPr lang="uk-UA" sz="2400" b="1" dirty="0">
                <a:solidFill>
                  <a:srgbClr val="2E3722"/>
                </a:solidFill>
              </a:rPr>
              <a:t>китайською, складається </a:t>
            </a:r>
          </a:p>
          <a:p>
            <a:pPr marL="0" indent="0">
              <a:buNone/>
            </a:pPr>
            <a:r>
              <a:rPr lang="uk-UA" sz="2400" b="1" dirty="0">
                <a:solidFill>
                  <a:srgbClr val="2E3722"/>
                </a:solidFill>
              </a:rPr>
              <a:t>з двох ієрогліфів: </a:t>
            </a:r>
          </a:p>
          <a:p>
            <a:pPr marL="0" indent="0">
              <a:buNone/>
            </a:pPr>
            <a:r>
              <a:rPr lang="uk-UA" sz="2400" b="1" dirty="0">
                <a:solidFill>
                  <a:srgbClr val="2E3722"/>
                </a:solidFill>
              </a:rPr>
              <a:t>один з яких означає «небезпека», </a:t>
            </a:r>
          </a:p>
          <a:p>
            <a:pPr marL="0" indent="0">
              <a:buNone/>
            </a:pPr>
            <a:r>
              <a:rPr lang="uk-UA" sz="2400" b="1" dirty="0">
                <a:solidFill>
                  <a:srgbClr val="2E3722"/>
                </a:solidFill>
              </a:rPr>
              <a:t>інший - «сприятлива можливість».</a:t>
            </a:r>
          </a:p>
        </p:txBody>
      </p:sp>
    </p:spTree>
    <p:extLst>
      <p:ext uri="{BB962C8B-B14F-4D97-AF65-F5344CB8AC3E}">
        <p14:creationId xmlns:p14="http://schemas.microsoft.com/office/powerpoint/2010/main" val="84171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A075F-F914-4BB5-B53D-2BCFCA329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758" y="642594"/>
            <a:ext cx="4663441" cy="1371600"/>
          </a:xfrm>
        </p:spPr>
        <p:txBody>
          <a:bodyPr anchor="ctr">
            <a:norm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Змістовні модулі дисципліни</a:t>
            </a:r>
            <a:endParaRPr lang="ru-UA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Выход из кризисной ситуации: психологический тест">
            <a:extLst>
              <a:ext uri="{FF2B5EF4-FFF2-40B4-BE49-F238E27FC236}">
                <a16:creationId xmlns:a16="http://schemas.microsoft.com/office/drawing/2014/main" id="{078B9E28-94BB-4FB5-9B2F-132982DE61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0" r="7840" b="-1"/>
          <a:stretch/>
        </p:blipFill>
        <p:spPr bwMode="auto">
          <a:xfrm>
            <a:off x="836667" y="1328394"/>
            <a:ext cx="5006154" cy="402455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5612C-ADBA-460D-914D-0AD8FC902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>
            <a:normAutofit/>
          </a:bodyPr>
          <a:lstStyle/>
          <a:p>
            <a:r>
              <a:rPr lang="uk-UA" sz="2400" b="1" dirty="0"/>
              <a:t>ЗМ 1. Класифікація кризових ситуацій</a:t>
            </a:r>
          </a:p>
          <a:p>
            <a:r>
              <a:rPr lang="uk-UA" sz="2400" b="1" dirty="0"/>
              <a:t>ЗМ 2. Антикризовий менеджмент</a:t>
            </a:r>
          </a:p>
          <a:p>
            <a:r>
              <a:rPr lang="uk-UA" sz="2400" b="1" dirty="0"/>
              <a:t>ЗМ 3. Управління міжособистісними комунікаціями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06259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5612C-ADBA-460D-914D-0AD8FC9027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9" y="914400"/>
            <a:ext cx="10469671" cy="49377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b="1" dirty="0"/>
              <a:t>Надзвичайні події техногенного, природного або соціального характеру можуть нанести підприємству значних збитків або повністю зупинити його діяльність. У цьому випадку з'являється необхідність у антикризовому управлінні підприємством в умовах надзвичайних подій і прийнятті відповідних заходів у сфері пожежної або екологічної безпеки, цивільної безпеки тощо.</a:t>
            </a:r>
          </a:p>
          <a:p>
            <a:endParaRPr lang="ru-U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64EFCA-1DB4-4701-8518-7BE5E6C25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259" y="3204965"/>
            <a:ext cx="6597041" cy="345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71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55583-9BF1-4CC7-A13F-30A6174B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5869"/>
            <a:ext cx="10058400" cy="1371600"/>
          </a:xfrm>
        </p:spPr>
        <p:txBody>
          <a:bodyPr/>
          <a:lstStyle/>
          <a:p>
            <a:r>
              <a:rPr lang="uk-UA" b="1" dirty="0"/>
              <a:t>Сутність кризового менеджменту</a:t>
            </a:r>
            <a:endParaRPr lang="ru-U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BD4E9-A203-4EB4-A858-9D941F251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381125"/>
            <a:ext cx="7058025" cy="5301006"/>
          </a:xfrm>
        </p:spPr>
        <p:txBody>
          <a:bodyPr>
            <a:normAutofit/>
          </a:bodyPr>
          <a:lstStyle/>
          <a:p>
            <a:pPr algn="just"/>
            <a:r>
              <a:rPr lang="uk-UA" sz="2000" b="1" dirty="0">
                <a:solidFill>
                  <a:srgbClr val="C00000"/>
                </a:solidFill>
              </a:rPr>
              <a:t>Кризовий менеджмент (або антикризове управління) </a:t>
            </a:r>
            <a:r>
              <a:rPr lang="uk-UA" sz="2000" b="1" dirty="0"/>
              <a:t>як частина стратегічного консалтингу – це діяльність, яка необхідна для подолання стану, що загрожує суб'єкту господарювання внаслідок наявності внутрішніх та зовнішніх викликів, обумовлених невідповідністю рівня безпеки вимогам нормативно-правових актів.</a:t>
            </a:r>
          </a:p>
          <a:p>
            <a:pPr algn="just"/>
            <a:endParaRPr lang="uk-UA" sz="2000" dirty="0"/>
          </a:p>
          <a:p>
            <a:pPr algn="just"/>
            <a:r>
              <a:rPr lang="uk-UA" sz="2000" b="1" dirty="0">
                <a:solidFill>
                  <a:srgbClr val="C00000"/>
                </a:solidFill>
              </a:rPr>
              <a:t>Завдання кризового менеджменту </a:t>
            </a:r>
            <a:r>
              <a:rPr lang="uk-UA" sz="2000" b="1" dirty="0"/>
              <a:t>– розробка дій, спрямованих на недопущення розвитку кризи, стабілізацію ситуації і усунення негативних наслідків.</a:t>
            </a:r>
          </a:p>
        </p:txBody>
      </p:sp>
      <p:pic>
        <p:nvPicPr>
          <p:cNvPr id="3074" name="Picture 2" descr="Статьи по популярному менеджменту с 1 по 20">
            <a:extLst>
              <a:ext uri="{FF2B5EF4-FFF2-40B4-BE49-F238E27FC236}">
                <a16:creationId xmlns:a16="http://schemas.microsoft.com/office/drawing/2014/main" id="{D585F070-D4DB-446E-8BF0-46BB633E4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114169"/>
            <a:ext cx="3267075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07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55583-9BF1-4CC7-A13F-30A6174B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5869"/>
            <a:ext cx="10058400" cy="1371600"/>
          </a:xfrm>
        </p:spPr>
        <p:txBody>
          <a:bodyPr/>
          <a:lstStyle/>
          <a:p>
            <a:r>
              <a:rPr lang="uk-UA" b="1" dirty="0"/>
              <a:t>Результати навчання</a:t>
            </a:r>
            <a:endParaRPr lang="ru-U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BD4E9-A203-4EB4-A858-9D941F251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351" y="1381125"/>
            <a:ext cx="6381750" cy="530100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k-UA" sz="2000" b="1" dirty="0"/>
          </a:p>
          <a:p>
            <a:pPr algn="just"/>
            <a:r>
              <a:rPr lang="uk-UA" sz="2000" b="1" dirty="0"/>
              <a:t>вміння виявляти ознаки кризової ситуації;</a:t>
            </a:r>
          </a:p>
          <a:p>
            <a:pPr algn="just"/>
            <a:r>
              <a:rPr lang="uk-UA" sz="2000" b="1" dirty="0"/>
              <a:t>здатність оцінювати ймовірність настання і потенційні наслідки кризової ситуації;</a:t>
            </a:r>
          </a:p>
          <a:p>
            <a:pPr algn="just"/>
            <a:r>
              <a:rPr lang="uk-UA" sz="2000" b="1" dirty="0"/>
              <a:t>вміння розробляти антикризову стратегію;</a:t>
            </a:r>
          </a:p>
          <a:p>
            <a:pPr algn="just"/>
            <a:r>
              <a:rPr lang="uk-UA" sz="2000" b="1" dirty="0"/>
              <a:t>здатність організовувати ліквідацію негативних наслідків кризи;</a:t>
            </a:r>
          </a:p>
          <a:p>
            <a:pPr algn="just"/>
            <a:r>
              <a:rPr lang="uk-UA" sz="2000" b="1" dirty="0"/>
              <a:t>вміння планувати дії щодо недопущення повторення кризи в перспективі;</a:t>
            </a:r>
          </a:p>
          <a:p>
            <a:pPr algn="just"/>
            <a:r>
              <a:rPr lang="uk-UA" sz="2000" b="1" dirty="0"/>
              <a:t>здатність організовувати ефективні міжособистісні комунікації у сфері безпеки</a:t>
            </a:r>
          </a:p>
        </p:txBody>
      </p:sp>
      <p:pic>
        <p:nvPicPr>
          <p:cNvPr id="5122" name="Picture 2" descr="keep-calm-and-welcome-back-to-the-office-49 - Essentia ConsultingEssentia  Consulting">
            <a:extLst>
              <a:ext uri="{FF2B5EF4-FFF2-40B4-BE49-F238E27FC236}">
                <a16:creationId xmlns:a16="http://schemas.microsoft.com/office/drawing/2014/main" id="{8B3D84AC-404F-4012-9E73-7C4C67DA5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128" y="0"/>
            <a:ext cx="3827760" cy="49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alm Office Images, Stock Photos &amp; Vectors | Shutterstock">
            <a:extLst>
              <a:ext uri="{FF2B5EF4-FFF2-40B4-BE49-F238E27FC236}">
                <a16:creationId xmlns:a16="http://schemas.microsoft.com/office/drawing/2014/main" id="{C3EBA51B-286B-4FD0-A9C1-42AF91CD1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6"/>
          <a:stretch/>
        </p:blipFill>
        <p:spPr bwMode="auto">
          <a:xfrm>
            <a:off x="8545441" y="4031628"/>
            <a:ext cx="2476500" cy="241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8757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216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Garamond</vt:lpstr>
      <vt:lpstr>SavonVTI</vt:lpstr>
      <vt:lpstr>Кризис-менеджмент  у цивільній безпеці</vt:lpstr>
      <vt:lpstr>PowerPoint Presentation</vt:lpstr>
      <vt:lpstr>Змістовні модулі дисципліни</vt:lpstr>
      <vt:lpstr>PowerPoint Presentation</vt:lpstr>
      <vt:lpstr>Сутність кризового менеджменту</vt:lpstr>
      <vt:lpstr>Результати навчання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Кризис-менеджмент  у цивільній безпеці</dc:title>
  <dc:creator>Карина Данова</dc:creator>
  <cp:lastModifiedBy>Карина Данова</cp:lastModifiedBy>
  <cp:revision>7</cp:revision>
  <dcterms:created xsi:type="dcterms:W3CDTF">2020-11-25T14:01:39Z</dcterms:created>
  <dcterms:modified xsi:type="dcterms:W3CDTF">2020-11-25T18:09:14Z</dcterms:modified>
</cp:coreProperties>
</file>