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73" r:id="rId3"/>
    <p:sldId id="274" r:id="rId4"/>
    <p:sldId id="275" r:id="rId5"/>
    <p:sldId id="276" r:id="rId6"/>
    <p:sldId id="27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627F"/>
    <a:srgbClr val="04105A"/>
    <a:srgbClr val="ED613E"/>
    <a:srgbClr val="BF3C48"/>
    <a:srgbClr val="856E45"/>
    <a:srgbClr val="6F267F"/>
    <a:srgbClr val="FECB00"/>
    <a:srgbClr val="729F11"/>
    <a:srgbClr val="111E31"/>
    <a:srgbClr val="F7E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32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535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23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110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090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03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23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987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24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841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17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7815E-F7B8-4E93-9F6C-89F6C3C8DBB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49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7815E-F7B8-4E93-9F6C-89F6C3C8DBB8}" type="datetimeFigureOut">
              <a:rPr lang="en-US" smtClean="0"/>
              <a:t>11/26/2020</a:t>
            </a:fld>
            <a:endParaRPr lang="en-US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37FF7-5919-41BF-8DD0-96FAEA1BD99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" y="0"/>
            <a:ext cx="91430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4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64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880" y="256540"/>
            <a:ext cx="877824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1700" y="5768204"/>
            <a:ext cx="4800600" cy="0"/>
          </a:xfrm>
          <a:prstGeom prst="line">
            <a:avLst/>
          </a:prstGeom>
          <a:ln>
            <a:solidFill>
              <a:srgbClr val="36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030" y="1424165"/>
            <a:ext cx="7475220" cy="1560320"/>
          </a:xfrm>
        </p:spPr>
        <p:txBody>
          <a:bodyPr vert="horz" lIns="91440" tIns="45720" rIns="91440" bIns="45720" rtlCol="0" anchor="b">
            <a:noAutofit/>
          </a:bodyPr>
          <a:lstStyle/>
          <a:p>
            <a:pPr defTabSz="914400"/>
            <a:r>
              <a:rPr lang="ru-RU" sz="4000" b="1" dirty="0" err="1">
                <a:solidFill>
                  <a:srgbClr val="364555"/>
                </a:solidFill>
              </a:rPr>
              <a:t>Геодезичні</a:t>
            </a:r>
            <a:r>
              <a:rPr lang="ru-RU" sz="4000" b="1" dirty="0">
                <a:solidFill>
                  <a:srgbClr val="364555"/>
                </a:solidFill>
              </a:rPr>
              <a:t> </a:t>
            </a:r>
            <a:r>
              <a:rPr lang="ru-RU" sz="4000" b="1" dirty="0" err="1">
                <a:solidFill>
                  <a:srgbClr val="364555"/>
                </a:solidFill>
              </a:rPr>
              <a:t>технології</a:t>
            </a:r>
            <a:r>
              <a:rPr lang="ru-RU" sz="4000" b="1" dirty="0">
                <a:solidFill>
                  <a:srgbClr val="364555"/>
                </a:solidFill>
              </a:rPr>
              <a:t>  у </a:t>
            </a:r>
            <a:r>
              <a:rPr lang="ru-RU" sz="4000" b="1" dirty="0" err="1">
                <a:solidFill>
                  <a:srgbClr val="364555"/>
                </a:solidFill>
              </a:rPr>
              <a:t>міському</a:t>
            </a:r>
            <a:r>
              <a:rPr lang="ru-RU" sz="4000" b="1" dirty="0">
                <a:solidFill>
                  <a:srgbClr val="364555"/>
                </a:solidFill>
              </a:rPr>
              <a:t> </a:t>
            </a:r>
            <a:r>
              <a:rPr lang="ru-RU" sz="4000" b="1" dirty="0" err="1">
                <a:solidFill>
                  <a:srgbClr val="364555"/>
                </a:solidFill>
              </a:rPr>
              <a:t>будівництві</a:t>
            </a:r>
            <a:r>
              <a:rPr lang="ru-RU" sz="4000" b="1" dirty="0">
                <a:solidFill>
                  <a:srgbClr val="364555"/>
                </a:solidFill>
              </a:rPr>
              <a:t> і </a:t>
            </a:r>
            <a:r>
              <a:rPr lang="ru-RU" sz="4000" b="1" dirty="0" err="1">
                <a:solidFill>
                  <a:srgbClr val="364555"/>
                </a:solidFill>
              </a:rPr>
              <a:t>господарстві</a:t>
            </a:r>
            <a:endParaRPr lang="en-US" sz="4000" b="1" dirty="0">
              <a:solidFill>
                <a:srgbClr val="364555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2E498E-25C5-40F0-9853-770FC6324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0" y="301010"/>
            <a:ext cx="8526301" cy="1014432"/>
          </a:xfrm>
          <a:prstGeom prst="rect">
            <a:avLst/>
          </a:prstGeom>
        </p:spPr>
      </p:pic>
      <p:pic>
        <p:nvPicPr>
          <p:cNvPr id="14" name="Рисунок 1">
            <a:extLst>
              <a:ext uri="{FF2B5EF4-FFF2-40B4-BE49-F238E27FC236}">
                <a16:creationId xmlns:a16="http://schemas.microsoft.com/office/drawing/2014/main" id="{2B32624C-219C-4C80-B7AE-EBE980648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90" y="3587232"/>
            <a:ext cx="2336845" cy="297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545615" y="4140885"/>
            <a:ext cx="6256176" cy="105514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504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uk-UA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спеціальність 19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3</a:t>
            </a:r>
            <a:r>
              <a:rPr lang="uk-UA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Геодезія та землеустрій  </a:t>
            </a:r>
          </a:p>
          <a:p>
            <a:pPr algn="ctr" defTabSz="504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uk-UA" sz="20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галузі  знань 19 Архітектура та будівництво</a:t>
            </a:r>
            <a:r>
              <a:rPr lang="uk-UA" sz="2900" dirty="0">
                <a:solidFill>
                  <a:srgbClr val="47627F"/>
                </a:solidFill>
              </a:rPr>
              <a:t/>
            </a:r>
            <a:br>
              <a:rPr lang="uk-UA" sz="2900" dirty="0">
                <a:solidFill>
                  <a:srgbClr val="47627F"/>
                </a:solidFill>
              </a:rPr>
            </a:br>
            <a:r>
              <a:rPr lang="uk-UA" sz="2900" dirty="0">
                <a:solidFill>
                  <a:srgbClr val="47627F"/>
                </a:solidFill>
              </a:rPr>
              <a:t/>
            </a:r>
            <a:br>
              <a:rPr lang="uk-UA" sz="2900" dirty="0">
                <a:solidFill>
                  <a:srgbClr val="47627F"/>
                </a:solidFill>
              </a:rPr>
            </a:br>
            <a:endParaRPr lang="en-US" sz="2900" b="1" i="1" dirty="0">
              <a:solidFill>
                <a:srgbClr val="4762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436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64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880" y="256540"/>
            <a:ext cx="877824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1700" y="5768204"/>
            <a:ext cx="4800600" cy="0"/>
          </a:xfrm>
          <a:prstGeom prst="line">
            <a:avLst/>
          </a:prstGeom>
          <a:ln>
            <a:solidFill>
              <a:srgbClr val="36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2E498E-25C5-40F0-9853-770FC6324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0" y="301010"/>
            <a:ext cx="8526301" cy="1014432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4BB86A8E-ABEF-4D22-B874-2998ADBF0623}"/>
              </a:ext>
            </a:extLst>
          </p:cNvPr>
          <p:cNvSpPr txBox="1">
            <a:spLocks/>
          </p:cNvSpPr>
          <p:nvPr/>
        </p:nvSpPr>
        <p:spPr>
          <a:xfrm>
            <a:off x="1030305" y="1445828"/>
            <a:ext cx="7016670" cy="408615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800" dirty="0">
                <a:solidFill>
                  <a:srgbClr val="47627F"/>
                </a:solidFill>
                <a:latin typeface="+mn-lt"/>
              </a:rPr>
              <a:t>Сертифікатна програма </a:t>
            </a:r>
            <a:r>
              <a:rPr lang="uk-UA" sz="2800" b="1" dirty="0">
                <a:solidFill>
                  <a:srgbClr val="47627F"/>
                </a:solidFill>
                <a:latin typeface="+mn-lt"/>
              </a:rPr>
              <a:t>«</a:t>
            </a:r>
            <a:r>
              <a:rPr lang="uk-UA" sz="3100" dirty="0"/>
              <a:t>Геодезичні технології  у міському будівництві і господарстві</a:t>
            </a:r>
            <a:r>
              <a:rPr lang="uk-UA" sz="2800" b="1" dirty="0">
                <a:solidFill>
                  <a:srgbClr val="47627F"/>
                </a:solidFill>
                <a:latin typeface="+mn-lt"/>
              </a:rPr>
              <a:t>» </a:t>
            </a:r>
            <a:r>
              <a:rPr lang="uk-UA" sz="2800" dirty="0">
                <a:solidFill>
                  <a:srgbClr val="47627F"/>
                </a:solidFill>
                <a:latin typeface="+mn-lt"/>
              </a:rPr>
              <a:t>включає такі дисципліни:</a:t>
            </a:r>
            <a:br>
              <a:rPr lang="uk-UA" sz="2800" dirty="0">
                <a:solidFill>
                  <a:srgbClr val="47627F"/>
                </a:solidFill>
                <a:latin typeface="+mn-lt"/>
              </a:rPr>
            </a:br>
            <a:endParaRPr lang="uk-UA" sz="2800" dirty="0">
              <a:solidFill>
                <a:srgbClr val="47627F"/>
              </a:solidFill>
              <a:latin typeface="+mn-lt"/>
            </a:endParaRPr>
          </a:p>
          <a:p>
            <a:r>
              <a:rPr lang="uk-UA" sz="2800" dirty="0">
                <a:solidFill>
                  <a:srgbClr val="47627F"/>
                </a:solidFill>
                <a:latin typeface="+mn-lt"/>
              </a:rPr>
              <a:t>1. Інженерно-геодезичні вишукування</a:t>
            </a:r>
            <a:r>
              <a:rPr lang="ru-RU" sz="28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800" dirty="0">
                <a:solidFill>
                  <a:srgbClr val="47627F"/>
                </a:solidFill>
                <a:latin typeface="+mn-lt"/>
              </a:rPr>
            </a:br>
            <a:r>
              <a:rPr lang="ru-RU" sz="28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800" dirty="0">
                <a:solidFill>
                  <a:srgbClr val="47627F"/>
                </a:solidFill>
                <a:latin typeface="+mn-lt"/>
              </a:rPr>
            </a:br>
            <a:r>
              <a:rPr lang="ru-RU" sz="2800" dirty="0">
                <a:solidFill>
                  <a:srgbClr val="47627F"/>
                </a:solidFill>
                <a:latin typeface="+mn-lt"/>
              </a:rPr>
              <a:t>2. </a:t>
            </a:r>
            <a:r>
              <a:rPr lang="uk-UA" sz="2800" dirty="0">
                <a:solidFill>
                  <a:srgbClr val="47627F"/>
                </a:solidFill>
                <a:latin typeface="+mn-lt"/>
              </a:rPr>
              <a:t>Геодезичне забезпечення будівництва і експлуатації об’єктів міської інфраструктури</a:t>
            </a:r>
            <a:br>
              <a:rPr lang="uk-UA" sz="2800" dirty="0">
                <a:solidFill>
                  <a:srgbClr val="47627F"/>
                </a:solidFill>
                <a:latin typeface="+mn-lt"/>
              </a:rPr>
            </a:br>
            <a:r>
              <a:rPr lang="uk-UA" sz="2800" dirty="0">
                <a:solidFill>
                  <a:srgbClr val="47627F"/>
                </a:solidFill>
                <a:latin typeface="+mn-lt"/>
              </a:rPr>
              <a:t/>
            </a:r>
            <a:br>
              <a:rPr lang="uk-UA" sz="2800" dirty="0">
                <a:solidFill>
                  <a:srgbClr val="47627F"/>
                </a:solidFill>
                <a:latin typeface="+mn-lt"/>
              </a:rPr>
            </a:br>
            <a:r>
              <a:rPr lang="uk-UA" sz="2800" dirty="0">
                <a:solidFill>
                  <a:srgbClr val="47627F"/>
                </a:solidFill>
                <a:latin typeface="+mn-lt"/>
              </a:rPr>
              <a:t>3. Інженерно-геодезична графіка</a:t>
            </a:r>
            <a:br>
              <a:rPr lang="uk-UA" sz="2800" dirty="0">
                <a:solidFill>
                  <a:srgbClr val="47627F"/>
                </a:solidFill>
                <a:latin typeface="+mn-lt"/>
              </a:rPr>
            </a:br>
            <a:r>
              <a:rPr lang="uk-UA" sz="2800" dirty="0">
                <a:solidFill>
                  <a:srgbClr val="47627F"/>
                </a:solidFill>
              </a:rPr>
              <a:t/>
            </a:r>
            <a:br>
              <a:rPr lang="uk-UA" sz="2800" dirty="0">
                <a:solidFill>
                  <a:srgbClr val="47627F"/>
                </a:solidFill>
              </a:rPr>
            </a:br>
            <a:r>
              <a:rPr lang="uk-UA" sz="2800" dirty="0">
                <a:solidFill>
                  <a:srgbClr val="47627F"/>
                </a:solidFill>
              </a:rPr>
              <a:t> </a:t>
            </a:r>
            <a:endParaRPr lang="en-US" sz="2800" b="1" i="1" dirty="0">
              <a:solidFill>
                <a:srgbClr val="47627F"/>
              </a:solidFill>
            </a:endParaRPr>
          </a:p>
        </p:txBody>
      </p:sp>
      <p:pic>
        <p:nvPicPr>
          <p:cNvPr id="17" name="Рисунок 45" descr="C:\Documents and Settings\Admin\Рабочий стол\3d_ква.jpg">
            <a:extLst>
              <a:ext uri="{FF2B5EF4-FFF2-40B4-BE49-F238E27FC236}">
                <a16:creationId xmlns:a16="http://schemas.microsoft.com/office/drawing/2014/main" id="{EDB6B08B-1937-4B65-A946-5D7132AB6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466" y="4641478"/>
            <a:ext cx="3022410" cy="1848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">
            <a:extLst>
              <a:ext uri="{FF2B5EF4-FFF2-40B4-BE49-F238E27FC236}">
                <a16:creationId xmlns:a16="http://schemas.microsoft.com/office/drawing/2014/main" id="{D71D7F9E-3C8D-4CE8-90CD-305207D9F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60" y="4690418"/>
            <a:ext cx="2589243" cy="1750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3">
            <a:extLst>
              <a:ext uri="{FF2B5EF4-FFF2-40B4-BE49-F238E27FC236}">
                <a16:creationId xmlns:a16="http://schemas.microsoft.com/office/drawing/2014/main" id="{5ABA9C88-5988-44AE-A0BE-421A18E0AC3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42" r="51611"/>
          <a:stretch/>
        </p:blipFill>
        <p:spPr bwMode="auto">
          <a:xfrm>
            <a:off x="6021876" y="4728352"/>
            <a:ext cx="2795142" cy="1750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22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64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880" y="256540"/>
            <a:ext cx="877824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1700" y="5768204"/>
            <a:ext cx="4800600" cy="0"/>
          </a:xfrm>
          <a:prstGeom prst="line">
            <a:avLst/>
          </a:prstGeom>
          <a:ln>
            <a:solidFill>
              <a:srgbClr val="36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2E498E-25C5-40F0-9853-770FC6324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0" y="301010"/>
            <a:ext cx="8526301" cy="101443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2369AAD-1A03-44E2-8873-88C74E601CEF}"/>
              </a:ext>
            </a:extLst>
          </p:cNvPr>
          <p:cNvSpPr txBox="1">
            <a:spLocks/>
          </p:cNvSpPr>
          <p:nvPr/>
        </p:nvSpPr>
        <p:spPr>
          <a:xfrm>
            <a:off x="887118" y="1571982"/>
            <a:ext cx="7016670" cy="412669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dirty="0">
                <a:solidFill>
                  <a:srgbClr val="47627F"/>
                </a:solidFill>
                <a:latin typeface="+mn-lt"/>
              </a:rPr>
              <a:t>Метою сертифікатної програми </a:t>
            </a:r>
            <a:r>
              <a:rPr lang="uk-UA" sz="3600" b="1" dirty="0">
                <a:solidFill>
                  <a:srgbClr val="47627F"/>
                </a:solidFill>
                <a:latin typeface="+mn-lt"/>
              </a:rPr>
              <a:t>«</a:t>
            </a:r>
            <a:r>
              <a:rPr lang="ru-RU" sz="3600" b="1" dirty="0" err="1">
                <a:solidFill>
                  <a:srgbClr val="47627F"/>
                </a:solidFill>
                <a:latin typeface="+mn-lt"/>
              </a:rPr>
              <a:t>Геодезичні</a:t>
            </a:r>
            <a:r>
              <a:rPr lang="ru-RU" sz="3600" b="1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47627F"/>
                </a:solidFill>
                <a:latin typeface="+mn-lt"/>
              </a:rPr>
              <a:t>технології</a:t>
            </a:r>
            <a:r>
              <a:rPr lang="ru-RU" sz="3600" b="1" dirty="0">
                <a:solidFill>
                  <a:srgbClr val="47627F"/>
                </a:solidFill>
                <a:latin typeface="+mn-lt"/>
              </a:rPr>
              <a:t>  у </a:t>
            </a:r>
            <a:r>
              <a:rPr lang="ru-RU" sz="3600" b="1" dirty="0" err="1">
                <a:solidFill>
                  <a:srgbClr val="47627F"/>
                </a:solidFill>
                <a:latin typeface="+mn-lt"/>
              </a:rPr>
              <a:t>міському</a:t>
            </a:r>
            <a:r>
              <a:rPr lang="ru-RU" sz="3600" b="1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3600" b="1" dirty="0" err="1">
                <a:solidFill>
                  <a:srgbClr val="47627F"/>
                </a:solidFill>
                <a:latin typeface="+mn-lt"/>
              </a:rPr>
              <a:t>будівництві</a:t>
            </a:r>
            <a:r>
              <a:rPr lang="ru-RU" sz="3600" b="1" dirty="0">
                <a:solidFill>
                  <a:srgbClr val="47627F"/>
                </a:solidFill>
                <a:latin typeface="+mn-lt"/>
              </a:rPr>
              <a:t> і </a:t>
            </a:r>
            <a:r>
              <a:rPr lang="ru-RU" sz="3600" b="1" dirty="0" err="1">
                <a:solidFill>
                  <a:srgbClr val="47627F"/>
                </a:solidFill>
                <a:latin typeface="+mn-lt"/>
              </a:rPr>
              <a:t>господарстві</a:t>
            </a:r>
            <a:r>
              <a:rPr lang="uk-UA" sz="3600" b="1" dirty="0">
                <a:solidFill>
                  <a:srgbClr val="47627F"/>
                </a:solidFill>
                <a:latin typeface="+mn-lt"/>
              </a:rPr>
              <a:t>» -</a:t>
            </a:r>
            <a:br>
              <a:rPr lang="uk-UA" sz="3600" b="1" dirty="0">
                <a:solidFill>
                  <a:srgbClr val="47627F"/>
                </a:solidFill>
                <a:latin typeface="+mn-lt"/>
              </a:rPr>
            </a:br>
            <a:r>
              <a:rPr lang="uk-UA" sz="3600" dirty="0">
                <a:solidFill>
                  <a:srgbClr val="47627F"/>
                </a:solidFill>
                <a:latin typeface="+mn-lt"/>
              </a:rPr>
              <a:t> є ознайомлення з основами знань з</a:t>
            </a:r>
            <a:r>
              <a:rPr lang="uk-UA" sz="3600" b="1" dirty="0">
                <a:solidFill>
                  <a:srgbClr val="47627F"/>
                </a:solidFill>
                <a:latin typeface="+mn-lt"/>
              </a:rPr>
              <a:t>:</a:t>
            </a:r>
            <a:br>
              <a:rPr lang="uk-UA" sz="3600" b="1" dirty="0">
                <a:solidFill>
                  <a:srgbClr val="47627F"/>
                </a:solidFill>
                <a:latin typeface="+mn-lt"/>
              </a:rPr>
            </a:br>
            <a:endParaRPr lang="uk-UA" sz="3600" b="1" dirty="0">
              <a:solidFill>
                <a:srgbClr val="47627F"/>
              </a:solidFill>
              <a:latin typeface="+mn-lt"/>
            </a:endParaRPr>
          </a:p>
          <a:p>
            <a:r>
              <a:rPr lang="uk-UA" sz="2700" dirty="0">
                <a:solidFill>
                  <a:srgbClr val="47627F"/>
                </a:solidFill>
                <a:latin typeface="+mn-lt"/>
              </a:rPr>
              <a:t>- 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технологічними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процесами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при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зведенні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,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опорядженні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та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експлуатації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будівель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і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споруд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та монтажу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інженерних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систем і мереж</a:t>
            </a:r>
            <a:r>
              <a:rPr lang="uk-UA" sz="2700" dirty="0">
                <a:solidFill>
                  <a:srgbClr val="47627F"/>
                </a:solidFill>
                <a:latin typeface="+mn-lt"/>
              </a:rPr>
              <a:t>; </a:t>
            </a:r>
            <a:br>
              <a:rPr lang="uk-UA" sz="2700" dirty="0">
                <a:solidFill>
                  <a:srgbClr val="47627F"/>
                </a:solidFill>
                <a:latin typeface="+mn-lt"/>
              </a:rPr>
            </a:br>
            <a:r>
              <a:rPr lang="uk-UA" sz="2700" dirty="0">
                <a:solidFill>
                  <a:srgbClr val="47627F"/>
                </a:solidFill>
                <a:latin typeface="+mn-lt"/>
              </a:rPr>
              <a:t/>
            </a:r>
            <a:br>
              <a:rPr lang="uk-UA" sz="2700" dirty="0">
                <a:solidFill>
                  <a:srgbClr val="47627F"/>
                </a:solidFill>
                <a:latin typeface="+mn-lt"/>
              </a:rPr>
            </a:br>
            <a:r>
              <a:rPr lang="uk-UA" sz="2700" dirty="0">
                <a:solidFill>
                  <a:srgbClr val="47627F"/>
                </a:solidFill>
                <a:latin typeface="+mn-lt"/>
              </a:rPr>
              <a:t>- 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геодезичними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приладами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та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топографічними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матеріалами</a:t>
            </a:r>
            <a:r>
              <a:rPr lang="uk-UA" sz="2700" dirty="0">
                <a:solidFill>
                  <a:srgbClr val="47627F"/>
                </a:solidFill>
                <a:latin typeface="+mn-lt"/>
              </a:rPr>
              <a:t>;</a:t>
            </a:r>
            <a:br>
              <a:rPr lang="uk-UA" sz="2700" dirty="0">
                <a:solidFill>
                  <a:srgbClr val="47627F"/>
                </a:solidFill>
                <a:latin typeface="+mn-lt"/>
              </a:rPr>
            </a:br>
            <a:r>
              <a:rPr lang="uk-UA" sz="2700" dirty="0">
                <a:solidFill>
                  <a:srgbClr val="47627F"/>
                </a:solidFill>
                <a:latin typeface="+mn-lt"/>
              </a:rPr>
              <a:t/>
            </a:r>
            <a:br>
              <a:rPr lang="uk-UA" sz="2700" dirty="0">
                <a:solidFill>
                  <a:srgbClr val="47627F"/>
                </a:solidFill>
                <a:latin typeface="+mn-lt"/>
              </a:rPr>
            </a:br>
            <a:r>
              <a:rPr lang="uk-UA" sz="2700" dirty="0">
                <a:solidFill>
                  <a:srgbClr val="47627F"/>
                </a:solidFill>
                <a:latin typeface="+mn-lt"/>
              </a:rPr>
              <a:t>-  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принципами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проектування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міських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територій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та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об’єктів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інфраструктури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міста</a:t>
            </a:r>
            <a:r>
              <a:rPr lang="uk-UA" sz="2700" dirty="0">
                <a:solidFill>
                  <a:srgbClr val="47627F"/>
                </a:solidFill>
                <a:latin typeface="+mn-lt"/>
              </a:rPr>
              <a:t>.</a:t>
            </a:r>
            <a:r>
              <a:rPr lang="uk-UA" sz="2200" dirty="0">
                <a:solidFill>
                  <a:srgbClr val="47627F"/>
                </a:solidFill>
                <a:latin typeface="+mn-lt"/>
              </a:rPr>
              <a:t> </a:t>
            </a:r>
            <a:r>
              <a:rPr lang="uk-UA" sz="2400" dirty="0">
                <a:solidFill>
                  <a:srgbClr val="47627F"/>
                </a:solidFill>
              </a:rPr>
              <a:t/>
            </a:r>
            <a:br>
              <a:rPr lang="uk-UA" sz="2400" dirty="0">
                <a:solidFill>
                  <a:srgbClr val="47627F"/>
                </a:solidFill>
              </a:rPr>
            </a:br>
            <a:r>
              <a:rPr lang="uk-UA" sz="2400" dirty="0">
                <a:solidFill>
                  <a:srgbClr val="47627F"/>
                </a:solidFill>
              </a:rPr>
              <a:t/>
            </a:r>
            <a:br>
              <a:rPr lang="uk-UA" sz="2400" dirty="0">
                <a:solidFill>
                  <a:srgbClr val="47627F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r>
              <a:rPr lang="uk-UA" sz="3200" dirty="0">
                <a:solidFill>
                  <a:srgbClr val="47627F"/>
                </a:solidFill>
              </a:rPr>
              <a:t/>
            </a:r>
            <a:br>
              <a:rPr lang="uk-UA" sz="3200" dirty="0">
                <a:solidFill>
                  <a:srgbClr val="47627F"/>
                </a:solidFill>
              </a:rPr>
            </a:br>
            <a:r>
              <a:rPr lang="uk-UA" sz="3200" dirty="0">
                <a:solidFill>
                  <a:srgbClr val="47627F"/>
                </a:solidFill>
              </a:rPr>
              <a:t> </a:t>
            </a:r>
            <a:endParaRPr lang="en-US" sz="3200" b="1" i="1" dirty="0">
              <a:solidFill>
                <a:srgbClr val="47627F"/>
              </a:solidFill>
            </a:endParaRPr>
          </a:p>
        </p:txBody>
      </p:sp>
      <p:pic>
        <p:nvPicPr>
          <p:cNvPr id="20" name="Picture 8" descr="http://www.project.bulgaria-burgas.ru/multi-storey/multi-storey_28/multi-storey_55.jpg">
            <a:extLst>
              <a:ext uri="{FF2B5EF4-FFF2-40B4-BE49-F238E27FC236}">
                <a16:creationId xmlns:a16="http://schemas.microsoft.com/office/drawing/2014/main" id="{01FE74BE-B006-4018-AC8A-F57B369BE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19" y="4537049"/>
            <a:ext cx="2704290" cy="1849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Геодезія,Геодезичні послуги, геодезист, послуги геодезиста в Києві -  Будівництво та ремонт (загальне) на RIA.com">
            <a:extLst>
              <a:ext uri="{FF2B5EF4-FFF2-40B4-BE49-F238E27FC236}">
                <a16:creationId xmlns:a16="http://schemas.microsoft.com/office/drawing/2014/main" id="{07674EAE-3F90-4C8B-86CA-4190BC2E16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1"/>
          <a:stretch/>
        </p:blipFill>
        <p:spPr bwMode="auto">
          <a:xfrm>
            <a:off x="3392010" y="4537049"/>
            <a:ext cx="2171380" cy="184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Спеціальності">
            <a:extLst>
              <a:ext uri="{FF2B5EF4-FFF2-40B4-BE49-F238E27FC236}">
                <a16:creationId xmlns:a16="http://schemas.microsoft.com/office/drawing/2014/main" id="{7CFE57D7-9139-4969-917F-EC422D887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390" y="4537048"/>
            <a:ext cx="2468429" cy="184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444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64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880" y="256540"/>
            <a:ext cx="877824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1700" y="5768204"/>
            <a:ext cx="4800600" cy="0"/>
          </a:xfrm>
          <a:prstGeom prst="line">
            <a:avLst/>
          </a:prstGeom>
          <a:ln>
            <a:solidFill>
              <a:srgbClr val="36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2E498E-25C5-40F0-9853-770FC6324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0" y="301010"/>
            <a:ext cx="8526301" cy="101443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E6746CE-272E-4183-86BD-756DF8F66E9D}"/>
              </a:ext>
            </a:extLst>
          </p:cNvPr>
          <p:cNvSpPr txBox="1">
            <a:spLocks/>
          </p:cNvSpPr>
          <p:nvPr/>
        </p:nvSpPr>
        <p:spPr>
          <a:xfrm>
            <a:off x="758283" y="1225930"/>
            <a:ext cx="7315200" cy="412669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dirty="0">
                <a:solidFill>
                  <a:srgbClr val="47627F"/>
                </a:solidFill>
                <a:latin typeface="+mn-lt"/>
              </a:rPr>
              <a:t>Структура дисципліни</a:t>
            </a:r>
            <a:br>
              <a:rPr lang="uk-UA" sz="3600" dirty="0">
                <a:solidFill>
                  <a:srgbClr val="47627F"/>
                </a:solidFill>
                <a:latin typeface="+mn-lt"/>
              </a:rPr>
            </a:br>
            <a:r>
              <a:rPr lang="uk-UA" sz="3600" dirty="0">
                <a:solidFill>
                  <a:srgbClr val="47627F"/>
                </a:solidFill>
                <a:latin typeface="+mn-lt"/>
              </a:rPr>
              <a:t>«</a:t>
            </a:r>
            <a:r>
              <a:rPr lang="ru-RU" sz="3600" dirty="0" err="1">
                <a:solidFill>
                  <a:srgbClr val="47627F"/>
                </a:solidFill>
                <a:latin typeface="+mn-lt"/>
              </a:rPr>
              <a:t>Інженерно-геодезичні</a:t>
            </a:r>
            <a:r>
              <a:rPr lang="ru-RU" sz="36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3600" dirty="0" err="1">
                <a:solidFill>
                  <a:srgbClr val="47627F"/>
                </a:solidFill>
                <a:latin typeface="+mn-lt"/>
              </a:rPr>
              <a:t>вишукування</a:t>
            </a:r>
            <a:r>
              <a:rPr lang="uk-UA" sz="3600" dirty="0">
                <a:solidFill>
                  <a:srgbClr val="47627F"/>
                </a:solidFill>
                <a:latin typeface="+mn-lt"/>
              </a:rPr>
              <a:t>»:</a:t>
            </a:r>
            <a:br>
              <a:rPr lang="uk-UA" sz="3600" dirty="0">
                <a:solidFill>
                  <a:srgbClr val="47627F"/>
                </a:solidFill>
                <a:latin typeface="+mn-lt"/>
              </a:rPr>
            </a:br>
            <a:r>
              <a:rPr lang="uk-UA" sz="3600" dirty="0">
                <a:solidFill>
                  <a:srgbClr val="47627F"/>
                </a:solidFill>
                <a:latin typeface="+mn-lt"/>
              </a:rPr>
              <a:t/>
            </a:r>
            <a:br>
              <a:rPr lang="uk-UA" sz="3600" dirty="0">
                <a:solidFill>
                  <a:srgbClr val="47627F"/>
                </a:solidFill>
                <a:latin typeface="+mn-lt"/>
              </a:rPr>
            </a:br>
            <a:r>
              <a:rPr lang="uk-UA" sz="2700" dirty="0">
                <a:solidFill>
                  <a:srgbClr val="47627F"/>
                </a:solidFill>
                <a:latin typeface="+mn-lt"/>
              </a:rPr>
              <a:t>- ЗМ 1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Принципи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геодезичного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забезпечення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будівництва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700" dirty="0">
                <a:solidFill>
                  <a:srgbClr val="47627F"/>
                </a:solidFill>
                <a:latin typeface="+mn-lt"/>
              </a:rPr>
            </a:br>
            <a:r>
              <a:rPr lang="ru-RU" sz="27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700" dirty="0">
                <a:solidFill>
                  <a:srgbClr val="47627F"/>
                </a:solidFill>
                <a:latin typeface="+mn-lt"/>
              </a:rPr>
            </a:br>
            <a:r>
              <a:rPr lang="uk-UA" sz="2700" dirty="0">
                <a:solidFill>
                  <a:srgbClr val="47627F"/>
                </a:solidFill>
                <a:latin typeface="+mn-lt"/>
              </a:rPr>
              <a:t>- ЗМ 2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Інженерно-геодезичні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задачі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при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розбивці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та вертикальному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плануванні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будівельного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майданчика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700" dirty="0">
                <a:solidFill>
                  <a:srgbClr val="47627F"/>
                </a:solidFill>
                <a:latin typeface="+mn-lt"/>
              </a:rPr>
            </a:br>
            <a:r>
              <a:rPr lang="ru-RU" sz="27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700" dirty="0">
                <a:solidFill>
                  <a:srgbClr val="47627F"/>
                </a:solidFill>
                <a:latin typeface="+mn-lt"/>
              </a:rPr>
            </a:br>
            <a:r>
              <a:rPr lang="uk-UA" sz="2700" dirty="0">
                <a:solidFill>
                  <a:srgbClr val="47627F"/>
                </a:solidFill>
                <a:latin typeface="+mn-lt"/>
              </a:rPr>
              <a:t>- ЗМ 3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Геодезичне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забезпечення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проектування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лінійних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та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площинних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об’єктів</a:t>
            </a:r>
            <a:r>
              <a:rPr lang="uk-UA" sz="2400" dirty="0">
                <a:solidFill>
                  <a:srgbClr val="47627F"/>
                </a:solidFill>
                <a:latin typeface="+mn-lt"/>
              </a:rPr>
              <a:t/>
            </a:r>
            <a:br>
              <a:rPr lang="uk-UA" sz="2400" dirty="0">
                <a:solidFill>
                  <a:srgbClr val="47627F"/>
                </a:solidFill>
                <a:latin typeface="+mn-lt"/>
              </a:rPr>
            </a:br>
            <a:r>
              <a:rPr lang="ru-RU" sz="24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400" dirty="0">
                <a:solidFill>
                  <a:srgbClr val="47627F"/>
                </a:solidFill>
                <a:latin typeface="+mn-lt"/>
              </a:rPr>
            </a:br>
            <a:r>
              <a:rPr lang="ru-RU" sz="2400" dirty="0"/>
              <a:t/>
            </a:r>
            <a:br>
              <a:rPr lang="ru-RU" sz="2400" dirty="0"/>
            </a:br>
            <a:r>
              <a:rPr lang="uk-UA" sz="2400" dirty="0">
                <a:solidFill>
                  <a:srgbClr val="47627F"/>
                </a:solidFill>
              </a:rPr>
              <a:t/>
            </a:r>
            <a:br>
              <a:rPr lang="uk-UA" sz="2400" dirty="0">
                <a:solidFill>
                  <a:srgbClr val="47627F"/>
                </a:solidFill>
              </a:rPr>
            </a:br>
            <a:r>
              <a:rPr lang="uk-UA" sz="2400" dirty="0">
                <a:solidFill>
                  <a:srgbClr val="47627F"/>
                </a:solidFill>
              </a:rPr>
              <a:t> </a:t>
            </a:r>
            <a:endParaRPr lang="en-US" sz="2400" b="1" i="1" dirty="0">
              <a:solidFill>
                <a:srgbClr val="47627F"/>
              </a:solidFill>
            </a:endParaRPr>
          </a:p>
        </p:txBody>
      </p:sp>
      <p:pic>
        <p:nvPicPr>
          <p:cNvPr id="2050" name="Picture 2" descr="Геодезія та землеустрій - Уманський національний університет садівництва">
            <a:extLst>
              <a:ext uri="{FF2B5EF4-FFF2-40B4-BE49-F238E27FC236}">
                <a16:creationId xmlns:a16="http://schemas.microsoft.com/office/drawing/2014/main" id="{B5E49CCC-2604-4043-BD6E-5F2876BC6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87" y="4538562"/>
            <a:ext cx="3069536" cy="2075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Инженерная геодезия для строительства">
            <a:extLst>
              <a:ext uri="{FF2B5EF4-FFF2-40B4-BE49-F238E27FC236}">
                <a16:creationId xmlns:a16="http://schemas.microsoft.com/office/drawing/2014/main" id="{0B91E147-99FB-4DE7-AD7E-93E1D3B45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3698" y="4572884"/>
            <a:ext cx="3498602" cy="198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eoteploproekt (Геотеплопроект) | Геотеплопроект (Geoteploproekt) – роботи  з геодезії (геодезия)">
            <a:extLst>
              <a:ext uri="{FF2B5EF4-FFF2-40B4-BE49-F238E27FC236}">
                <a16:creationId xmlns:a16="http://schemas.microsoft.com/office/drawing/2014/main" id="{39B52854-D105-473F-9F1C-6F1297CC3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295" y="4577456"/>
            <a:ext cx="1732092" cy="197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520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64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880" y="256540"/>
            <a:ext cx="877824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1700" y="5768204"/>
            <a:ext cx="4800600" cy="0"/>
          </a:xfrm>
          <a:prstGeom prst="line">
            <a:avLst/>
          </a:prstGeom>
          <a:ln>
            <a:solidFill>
              <a:srgbClr val="36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2E498E-25C5-40F0-9853-770FC6324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0" y="301010"/>
            <a:ext cx="8526301" cy="101443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E6746CE-272E-4183-86BD-756DF8F66E9D}"/>
              </a:ext>
            </a:extLst>
          </p:cNvPr>
          <p:cNvSpPr txBox="1">
            <a:spLocks/>
          </p:cNvSpPr>
          <p:nvPr/>
        </p:nvSpPr>
        <p:spPr>
          <a:xfrm>
            <a:off x="758283" y="1225930"/>
            <a:ext cx="7315200" cy="412669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dirty="0">
                <a:solidFill>
                  <a:srgbClr val="47627F"/>
                </a:solidFill>
                <a:latin typeface="+mn-lt"/>
              </a:rPr>
              <a:t>Структура дисципліни</a:t>
            </a:r>
            <a:br>
              <a:rPr lang="uk-UA" sz="3600" dirty="0">
                <a:solidFill>
                  <a:srgbClr val="47627F"/>
                </a:solidFill>
                <a:latin typeface="+mn-lt"/>
              </a:rPr>
            </a:br>
            <a:r>
              <a:rPr lang="uk-UA" sz="3600" dirty="0">
                <a:solidFill>
                  <a:srgbClr val="47627F"/>
                </a:solidFill>
                <a:latin typeface="+mn-lt"/>
              </a:rPr>
              <a:t>«</a:t>
            </a:r>
            <a:r>
              <a:rPr lang="ru-RU" sz="3600" dirty="0" err="1">
                <a:solidFill>
                  <a:srgbClr val="47627F"/>
                </a:solidFill>
                <a:latin typeface="+mn-lt"/>
              </a:rPr>
              <a:t>Геодезичне</a:t>
            </a:r>
            <a:r>
              <a:rPr lang="ru-RU" sz="36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3600" dirty="0" err="1">
                <a:solidFill>
                  <a:srgbClr val="47627F"/>
                </a:solidFill>
                <a:latin typeface="+mn-lt"/>
              </a:rPr>
              <a:t>забезпечення</a:t>
            </a:r>
            <a:r>
              <a:rPr lang="ru-RU" sz="36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3600" dirty="0" err="1">
                <a:solidFill>
                  <a:srgbClr val="47627F"/>
                </a:solidFill>
                <a:latin typeface="+mn-lt"/>
              </a:rPr>
              <a:t>будівництва</a:t>
            </a:r>
            <a:r>
              <a:rPr lang="ru-RU" sz="3600" dirty="0">
                <a:solidFill>
                  <a:srgbClr val="47627F"/>
                </a:solidFill>
                <a:latin typeface="+mn-lt"/>
              </a:rPr>
              <a:t> і </a:t>
            </a:r>
            <a:r>
              <a:rPr lang="ru-RU" sz="3600" dirty="0" err="1">
                <a:solidFill>
                  <a:srgbClr val="47627F"/>
                </a:solidFill>
                <a:latin typeface="+mn-lt"/>
              </a:rPr>
              <a:t>експлуатації</a:t>
            </a:r>
            <a:r>
              <a:rPr lang="ru-RU" sz="36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3600" dirty="0" err="1">
                <a:solidFill>
                  <a:srgbClr val="47627F"/>
                </a:solidFill>
                <a:latin typeface="+mn-lt"/>
              </a:rPr>
              <a:t>об’єктів</a:t>
            </a:r>
            <a:r>
              <a:rPr lang="ru-RU" sz="36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3600" dirty="0" err="1">
                <a:solidFill>
                  <a:srgbClr val="47627F"/>
                </a:solidFill>
                <a:latin typeface="+mn-lt"/>
              </a:rPr>
              <a:t>міської</a:t>
            </a:r>
            <a:r>
              <a:rPr lang="ru-RU" sz="36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3600" dirty="0" err="1">
                <a:solidFill>
                  <a:srgbClr val="47627F"/>
                </a:solidFill>
                <a:latin typeface="+mn-lt"/>
              </a:rPr>
              <a:t>інфраструктури</a:t>
            </a:r>
            <a:r>
              <a:rPr lang="uk-UA" sz="3600" dirty="0">
                <a:solidFill>
                  <a:srgbClr val="47627F"/>
                </a:solidFill>
                <a:latin typeface="+mn-lt"/>
              </a:rPr>
              <a:t>»:</a:t>
            </a:r>
            <a:br>
              <a:rPr lang="uk-UA" sz="3600" dirty="0">
                <a:solidFill>
                  <a:srgbClr val="47627F"/>
                </a:solidFill>
                <a:latin typeface="+mn-lt"/>
              </a:rPr>
            </a:br>
            <a:r>
              <a:rPr lang="uk-UA" sz="3600" dirty="0">
                <a:solidFill>
                  <a:srgbClr val="47627F"/>
                </a:solidFill>
                <a:latin typeface="+mn-lt"/>
              </a:rPr>
              <a:t/>
            </a:r>
            <a:br>
              <a:rPr lang="uk-UA" sz="3600" dirty="0">
                <a:solidFill>
                  <a:srgbClr val="47627F"/>
                </a:solidFill>
                <a:latin typeface="+mn-lt"/>
              </a:rPr>
            </a:br>
            <a:r>
              <a:rPr lang="uk-UA" sz="2700" dirty="0">
                <a:solidFill>
                  <a:srgbClr val="47627F"/>
                </a:solidFill>
                <a:latin typeface="+mn-lt"/>
              </a:rPr>
              <a:t>- ЗМ 1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Геодезичне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забезпечення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планування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і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забудови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міст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700" dirty="0">
                <a:solidFill>
                  <a:srgbClr val="47627F"/>
                </a:solidFill>
                <a:latin typeface="+mn-lt"/>
              </a:rPr>
            </a:br>
            <a:r>
              <a:rPr lang="ru-RU" sz="27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700" dirty="0">
                <a:solidFill>
                  <a:srgbClr val="47627F"/>
                </a:solidFill>
                <a:latin typeface="+mn-lt"/>
              </a:rPr>
            </a:br>
            <a:r>
              <a:rPr lang="uk-UA" sz="2700" dirty="0">
                <a:solidFill>
                  <a:srgbClr val="47627F"/>
                </a:solidFill>
                <a:latin typeface="+mn-lt"/>
              </a:rPr>
              <a:t>- ЗМ 2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Геодезичне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забезпечення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містобудівної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діяльності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700" dirty="0">
                <a:solidFill>
                  <a:srgbClr val="47627F"/>
                </a:solidFill>
                <a:latin typeface="+mn-lt"/>
              </a:rPr>
            </a:br>
            <a:r>
              <a:rPr lang="ru-RU" sz="27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700" dirty="0">
                <a:solidFill>
                  <a:srgbClr val="47627F"/>
                </a:solidFill>
                <a:latin typeface="+mn-lt"/>
              </a:rPr>
            </a:br>
            <a:r>
              <a:rPr lang="uk-UA" sz="2700" dirty="0">
                <a:solidFill>
                  <a:srgbClr val="47627F"/>
                </a:solidFill>
                <a:latin typeface="+mn-lt"/>
              </a:rPr>
              <a:t>- ЗМ 3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Геодезичне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забезпечення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експлуатації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об’єктів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міської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інфраструктури</a:t>
            </a:r>
            <a:r>
              <a:rPr lang="uk-UA" sz="2400" dirty="0">
                <a:solidFill>
                  <a:srgbClr val="47627F"/>
                </a:solidFill>
                <a:latin typeface="+mn-lt"/>
              </a:rPr>
              <a:t/>
            </a:r>
            <a:br>
              <a:rPr lang="uk-UA" sz="2400" dirty="0">
                <a:solidFill>
                  <a:srgbClr val="47627F"/>
                </a:solidFill>
                <a:latin typeface="+mn-lt"/>
              </a:rPr>
            </a:br>
            <a:r>
              <a:rPr lang="ru-RU" sz="24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400" dirty="0">
                <a:solidFill>
                  <a:srgbClr val="47627F"/>
                </a:solidFill>
                <a:latin typeface="+mn-lt"/>
              </a:rPr>
            </a:br>
            <a:r>
              <a:rPr lang="ru-RU" sz="2400" dirty="0"/>
              <a:t/>
            </a:r>
            <a:br>
              <a:rPr lang="ru-RU" sz="2400" dirty="0"/>
            </a:br>
            <a:r>
              <a:rPr lang="uk-UA" sz="2400" dirty="0">
                <a:solidFill>
                  <a:srgbClr val="47627F"/>
                </a:solidFill>
              </a:rPr>
              <a:t/>
            </a:r>
            <a:br>
              <a:rPr lang="uk-UA" sz="2400" dirty="0">
                <a:solidFill>
                  <a:srgbClr val="47627F"/>
                </a:solidFill>
              </a:rPr>
            </a:br>
            <a:r>
              <a:rPr lang="uk-UA" sz="2400" dirty="0">
                <a:solidFill>
                  <a:srgbClr val="47627F"/>
                </a:solidFill>
              </a:rPr>
              <a:t> </a:t>
            </a:r>
            <a:endParaRPr lang="en-US" sz="2400" b="1" i="1" dirty="0">
              <a:solidFill>
                <a:srgbClr val="47627F"/>
              </a:solidFill>
            </a:endParaRPr>
          </a:p>
        </p:txBody>
      </p:sp>
      <p:pic>
        <p:nvPicPr>
          <p:cNvPr id="4098" name="Picture 2" descr="≋ Зробити геодезію ділянки【Геоплан】- Геодезичні роботи">
            <a:extLst>
              <a:ext uri="{FF2B5EF4-FFF2-40B4-BE49-F238E27FC236}">
                <a16:creationId xmlns:a16="http://schemas.microsoft.com/office/drawing/2014/main" id="{6DEE0106-595C-456A-8531-A306014402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8"/>
          <a:stretch/>
        </p:blipFill>
        <p:spPr bwMode="auto">
          <a:xfrm>
            <a:off x="304954" y="4356930"/>
            <a:ext cx="4687667" cy="214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Zenmuse P1 та Zenmuse L1 від DroneUA">
            <a:extLst>
              <a:ext uri="{FF2B5EF4-FFF2-40B4-BE49-F238E27FC236}">
                <a16:creationId xmlns:a16="http://schemas.microsoft.com/office/drawing/2014/main" id="{2727265E-3319-452C-AB81-1F446FCCEA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91"/>
          <a:stretch/>
        </p:blipFill>
        <p:spPr bwMode="auto">
          <a:xfrm>
            <a:off x="4992621" y="4352825"/>
            <a:ext cx="3809170" cy="214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212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4426AB7-D619-4515-962A-BC83909EC0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645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E47DF98-723F-4AAC-ABCF-CACBC438F7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880" y="256540"/>
            <a:ext cx="8778240" cy="6365239"/>
          </a:xfrm>
          <a:prstGeom prst="rect">
            <a:avLst/>
          </a:pr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A29FC7C-9308-4FDE-8DCA-405668055B0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171700" y="5768204"/>
            <a:ext cx="4800600" cy="0"/>
          </a:xfrm>
          <a:prstGeom prst="line">
            <a:avLst/>
          </a:prstGeom>
          <a:ln>
            <a:solidFill>
              <a:srgbClr val="3645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B2E498E-25C5-40F0-9853-770FC6324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0" y="301010"/>
            <a:ext cx="8526301" cy="101443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E6746CE-272E-4183-86BD-756DF8F66E9D}"/>
              </a:ext>
            </a:extLst>
          </p:cNvPr>
          <p:cNvSpPr txBox="1">
            <a:spLocks/>
          </p:cNvSpPr>
          <p:nvPr/>
        </p:nvSpPr>
        <p:spPr>
          <a:xfrm>
            <a:off x="758283" y="1225930"/>
            <a:ext cx="7315200" cy="412669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600" dirty="0">
                <a:solidFill>
                  <a:srgbClr val="47627F"/>
                </a:solidFill>
                <a:latin typeface="+mn-lt"/>
              </a:rPr>
              <a:t>Структура дисципліни</a:t>
            </a:r>
            <a:br>
              <a:rPr lang="uk-UA" sz="3600" dirty="0">
                <a:solidFill>
                  <a:srgbClr val="47627F"/>
                </a:solidFill>
                <a:latin typeface="+mn-lt"/>
              </a:rPr>
            </a:br>
            <a:r>
              <a:rPr lang="uk-UA" sz="3600" dirty="0">
                <a:solidFill>
                  <a:srgbClr val="47627F"/>
                </a:solidFill>
                <a:latin typeface="+mn-lt"/>
              </a:rPr>
              <a:t>«</a:t>
            </a:r>
            <a:r>
              <a:rPr lang="ru-RU" sz="3600" dirty="0" err="1">
                <a:solidFill>
                  <a:srgbClr val="47627F"/>
                </a:solidFill>
                <a:latin typeface="+mn-lt"/>
              </a:rPr>
              <a:t>Інженерно-геодезична</a:t>
            </a:r>
            <a:r>
              <a:rPr lang="ru-RU" sz="36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3600" dirty="0" err="1">
                <a:solidFill>
                  <a:srgbClr val="47627F"/>
                </a:solidFill>
                <a:latin typeface="+mn-lt"/>
              </a:rPr>
              <a:t>графіка</a:t>
            </a:r>
            <a:r>
              <a:rPr lang="uk-UA" sz="3600" dirty="0">
                <a:solidFill>
                  <a:srgbClr val="47627F"/>
                </a:solidFill>
                <a:latin typeface="+mn-lt"/>
              </a:rPr>
              <a:t>»:</a:t>
            </a:r>
            <a:br>
              <a:rPr lang="uk-UA" sz="3600" dirty="0">
                <a:solidFill>
                  <a:srgbClr val="47627F"/>
                </a:solidFill>
                <a:latin typeface="+mn-lt"/>
              </a:rPr>
            </a:br>
            <a:r>
              <a:rPr lang="uk-UA" sz="3600" dirty="0">
                <a:solidFill>
                  <a:srgbClr val="47627F"/>
                </a:solidFill>
                <a:latin typeface="+mn-lt"/>
              </a:rPr>
              <a:t/>
            </a:r>
            <a:br>
              <a:rPr lang="uk-UA" sz="3600" dirty="0">
                <a:solidFill>
                  <a:srgbClr val="47627F"/>
                </a:solidFill>
                <a:latin typeface="+mn-lt"/>
              </a:rPr>
            </a:br>
            <a:r>
              <a:rPr lang="uk-UA" sz="2700" dirty="0">
                <a:solidFill>
                  <a:srgbClr val="47627F"/>
                </a:solidFill>
                <a:latin typeface="+mn-lt"/>
              </a:rPr>
              <a:t>- ЗМ 1 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Структура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програмного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забезпечення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та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інструменти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креслення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700" dirty="0">
                <a:solidFill>
                  <a:srgbClr val="47627F"/>
                </a:solidFill>
                <a:latin typeface="+mn-lt"/>
              </a:rPr>
            </a:br>
            <a:r>
              <a:rPr lang="ru-RU" sz="27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700" dirty="0">
                <a:solidFill>
                  <a:srgbClr val="47627F"/>
                </a:solidFill>
                <a:latin typeface="+mn-lt"/>
              </a:rPr>
            </a:br>
            <a:r>
              <a:rPr lang="uk-UA" sz="2700" dirty="0">
                <a:solidFill>
                  <a:srgbClr val="47627F"/>
                </a:solidFill>
                <a:latin typeface="+mn-lt"/>
              </a:rPr>
              <a:t>- ЗМ 2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Графічне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відображення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об’єктів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місцевості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за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допомогою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умовних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позначень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700" dirty="0">
                <a:solidFill>
                  <a:srgbClr val="47627F"/>
                </a:solidFill>
                <a:latin typeface="+mn-lt"/>
              </a:rPr>
            </a:br>
            <a:r>
              <a:rPr lang="ru-RU" sz="27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700" dirty="0">
                <a:solidFill>
                  <a:srgbClr val="47627F"/>
                </a:solidFill>
                <a:latin typeface="+mn-lt"/>
              </a:rPr>
            </a:br>
            <a:r>
              <a:rPr lang="uk-UA" sz="2700" dirty="0">
                <a:solidFill>
                  <a:srgbClr val="47627F"/>
                </a:solidFill>
                <a:latin typeface="+mn-lt"/>
              </a:rPr>
              <a:t>- ЗМ 3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Компонування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креслення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та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способи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виведення</a:t>
            </a:r>
            <a:r>
              <a:rPr lang="ru-RU" sz="2700" dirty="0">
                <a:solidFill>
                  <a:srgbClr val="47627F"/>
                </a:solidFill>
                <a:latin typeface="+mn-lt"/>
              </a:rPr>
              <a:t> на </a:t>
            </a:r>
            <a:r>
              <a:rPr lang="ru-RU" sz="2700" dirty="0" err="1">
                <a:solidFill>
                  <a:srgbClr val="47627F"/>
                </a:solidFill>
                <a:latin typeface="+mn-lt"/>
              </a:rPr>
              <a:t>друк</a:t>
            </a:r>
            <a:r>
              <a:rPr lang="uk-UA" sz="2400" dirty="0">
                <a:solidFill>
                  <a:srgbClr val="47627F"/>
                </a:solidFill>
                <a:latin typeface="+mn-lt"/>
              </a:rPr>
              <a:t/>
            </a:r>
            <a:br>
              <a:rPr lang="uk-UA" sz="2400" dirty="0">
                <a:solidFill>
                  <a:srgbClr val="47627F"/>
                </a:solidFill>
                <a:latin typeface="+mn-lt"/>
              </a:rPr>
            </a:br>
            <a:r>
              <a:rPr lang="ru-RU" sz="2400" dirty="0">
                <a:solidFill>
                  <a:srgbClr val="47627F"/>
                </a:solidFill>
                <a:latin typeface="+mn-lt"/>
              </a:rPr>
              <a:t/>
            </a:r>
            <a:br>
              <a:rPr lang="ru-RU" sz="2400" dirty="0">
                <a:solidFill>
                  <a:srgbClr val="47627F"/>
                </a:solidFill>
                <a:latin typeface="+mn-lt"/>
              </a:rPr>
            </a:br>
            <a:r>
              <a:rPr lang="ru-RU" sz="2400" dirty="0"/>
              <a:t/>
            </a:r>
            <a:br>
              <a:rPr lang="ru-RU" sz="2400" dirty="0"/>
            </a:br>
            <a:r>
              <a:rPr lang="uk-UA" sz="2400" dirty="0">
                <a:solidFill>
                  <a:srgbClr val="47627F"/>
                </a:solidFill>
              </a:rPr>
              <a:t/>
            </a:r>
            <a:br>
              <a:rPr lang="uk-UA" sz="2400" dirty="0">
                <a:solidFill>
                  <a:srgbClr val="47627F"/>
                </a:solidFill>
              </a:rPr>
            </a:br>
            <a:r>
              <a:rPr lang="uk-UA" sz="2400" dirty="0">
                <a:solidFill>
                  <a:srgbClr val="47627F"/>
                </a:solidFill>
              </a:rPr>
              <a:t> </a:t>
            </a:r>
            <a:endParaRPr lang="en-US" sz="2400" b="1" i="1" dirty="0">
              <a:solidFill>
                <a:srgbClr val="47627F"/>
              </a:solidFill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D9502ED-1124-4BEE-B981-5DAE14DB8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90" y="4449340"/>
            <a:ext cx="22098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Інженерно топографічний план Авиамоторная 19. Топографічна зйомка земельної  ділянки">
            <a:extLst>
              <a:ext uri="{FF2B5EF4-FFF2-40B4-BE49-F238E27FC236}">
                <a16:creationId xmlns:a16="http://schemas.microsoft.com/office/drawing/2014/main" id="{0D0FA8F3-6B44-434F-BD84-7D090BE10F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18"/>
          <a:stretch/>
        </p:blipFill>
        <p:spPr bwMode="auto">
          <a:xfrm>
            <a:off x="2485290" y="4449339"/>
            <a:ext cx="3023970" cy="206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Visicom">
            <a:extLst>
              <a:ext uri="{FF2B5EF4-FFF2-40B4-BE49-F238E27FC236}">
                <a16:creationId xmlns:a16="http://schemas.microsoft.com/office/drawing/2014/main" id="{B8F083A4-70C5-44C4-8D95-F4331FB38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647" y="4449544"/>
            <a:ext cx="3278143" cy="2066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63237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1336</TotalTime>
  <Words>53</Words>
  <Application>Microsoft Office PowerPoint</Application>
  <PresentationFormat>Экран (4:3)</PresentationFormat>
  <Paragraphs>10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Геодезичні технології  у міському будівництві і господарстві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Гаврилюк Ольга Володимирівна</cp:lastModifiedBy>
  <cp:revision>80</cp:revision>
  <dcterms:created xsi:type="dcterms:W3CDTF">2018-09-04T12:10:47Z</dcterms:created>
  <dcterms:modified xsi:type="dcterms:W3CDTF">2020-11-26T10:17:08Z</dcterms:modified>
</cp:coreProperties>
</file>