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2" r:id="rId6"/>
    <p:sldId id="259" r:id="rId7"/>
    <p:sldId id="263" r:id="rId8"/>
    <p:sldId id="260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405" y="2514598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/>
              <a:t>Кошторисна справа у будівництві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451143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Сертифікатна програма 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кафедри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endParaRPr lang="ru-RU" sz="3600" dirty="0"/>
          </a:p>
        </p:txBody>
      </p:sp>
      <p:pic>
        <p:nvPicPr>
          <p:cNvPr id="4" name="Picture 6" descr="http://budport.com.ua/assets/upload/userfiles/1_Kalita/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26" y="183884"/>
            <a:ext cx="3975982" cy="26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218" y="0"/>
            <a:ext cx="6745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Викладачі, що працюють за сертифікатною програмою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8818" y="2019292"/>
            <a:ext cx="2968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70C0"/>
                </a:solidFill>
              </a:rPr>
              <a:t>кандидат економічних наук, доцент, доцент кафедри економіки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7" y="773987"/>
            <a:ext cx="1782417" cy="23765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2853" y="3207570"/>
            <a:ext cx="6983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Закінчила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у 1998 р.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Харківську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державну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академію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міського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господарства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Міське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будівництво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господарство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інженер-будівельник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 2003 р. -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Харківську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державну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академію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міського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господарства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Економіка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підприємства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економіст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8818" y="1315934"/>
            <a:ext cx="296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Пушкар Тетяна Андріївна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3549" y="5062449"/>
            <a:ext cx="8188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березні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2009 р.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захистила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дисертацію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здобуття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наукового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ступеня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кандидата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економічних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наук за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спецальністю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08.00.05 -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розвиток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продуктивних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сил і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регіональна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економіка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 темою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Територіально-функціональна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організація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будівельного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комплексу».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3213" t="4780" r="32700" b="3455"/>
          <a:stretch/>
        </p:blipFill>
        <p:spPr>
          <a:xfrm>
            <a:off x="7872153" y="938625"/>
            <a:ext cx="2377440" cy="36001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9883" t="12639" r="18890" b="13670"/>
          <a:stretch/>
        </p:blipFill>
        <p:spPr>
          <a:xfrm rot="16200000">
            <a:off x="9080448" y="3963966"/>
            <a:ext cx="3183723" cy="21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9218" y="1086628"/>
            <a:ext cx="235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Обухова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Наталія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Володомирівна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1" y="954225"/>
            <a:ext cx="1389025" cy="208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9218" y="0"/>
            <a:ext cx="6745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Викладачі, що працюють </a:t>
            </a:r>
            <a:r>
              <a:rPr lang="uk-UA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сертифікатною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програмою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1254" y="1865480"/>
            <a:ext cx="2994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кандидат технічних наук, доцент, доцент кафедри економіки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7941" y="3246485"/>
            <a:ext cx="6074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 1994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закінчила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Харківський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інженерно-будівельний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інститут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(ХІБІ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Промислове </a:t>
            </a:r>
            <a:r>
              <a:rPr lang="uk-U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цивільне будівництво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нженер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будівельник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532" y="1033570"/>
            <a:ext cx="5047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2007 -2008р</a:t>
            </a:r>
            <a:r>
              <a:rPr lang="uk-UA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організатор </a:t>
            </a:r>
            <a:r>
              <a:rPr lang="uk-UA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курсів  </a:t>
            </a:r>
            <a:r>
              <a:rPr lang="uk-UA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підвищення кваліфікації по визначенню вартості будівництва, із застосуванням кошторисного програмного комплексу «Будівельні Технології - Кошторис», спільно з фірмою-розробником «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Computer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Logic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Group</a:t>
            </a:r>
            <a:r>
              <a:rPr lang="uk-UA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7941" y="4551876"/>
            <a:ext cx="6074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1999 р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захистила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дисертацію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здобуття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наукового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ступеня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кандидата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техніних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наук за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спецальністю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08.06.01- «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 темою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Удосконалення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організаційно-технологічної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житлових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будинків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55" y="2933488"/>
            <a:ext cx="2775016" cy="38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4260" y="4253948"/>
            <a:ext cx="8507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6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363" y="636105"/>
            <a:ext cx="74313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Сертифікатна програма складається з трьох дисциплін.</a:t>
            </a:r>
          </a:p>
          <a:p>
            <a:pPr marL="342900" indent="-342900" algn="just">
              <a:spcBef>
                <a:spcPts val="2400"/>
              </a:spcBef>
              <a:buAutoNum type="arabicPeriod"/>
            </a:pP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</a:t>
            </a: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 </a:t>
            </a: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 (</a:t>
            </a:r>
            <a:r>
              <a:rPr lang="uk-UA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</a:t>
            </a: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залік), 4 кредити</a:t>
            </a:r>
          </a:p>
          <a:p>
            <a:pPr marL="342900" indent="-342900" algn="just">
              <a:spcBef>
                <a:spcPts val="2400"/>
              </a:spcBef>
              <a:buAutoNum type="arabicPeriod"/>
            </a:pP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</a:t>
            </a: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оцінки окремих видів будівельних </a:t>
            </a: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 </a:t>
            </a: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</a:t>
            </a: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залік), 4 </a:t>
            </a: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кредити</a:t>
            </a:r>
          </a:p>
          <a:p>
            <a:pPr marL="342900" indent="-342900" algn="just">
              <a:spcBef>
                <a:spcPts val="2400"/>
              </a:spcBef>
              <a:buAutoNum type="arabicPeriod"/>
            </a:pP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</a:t>
            </a: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 проектно-вишукувальних </a:t>
            </a: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 </a:t>
            </a: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</a:t>
            </a: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залік), 4 </a:t>
            </a: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кредити</a:t>
            </a:r>
            <a:endParaRPr lang="uk-UA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s://2.bp.blogspot.com/-xT_YnkPHesY/WDF4LQ8mtBI/AAAAAAAAAJg/oYX1TRGIhm0IJ22UVpM6GhKxhdzeugX9gCLcB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" y="0"/>
            <a:ext cx="3461962" cy="24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487" t="29180" r="45279" b="33366"/>
          <a:stretch/>
        </p:blipFill>
        <p:spPr>
          <a:xfrm>
            <a:off x="958614" y="189385"/>
            <a:ext cx="2732237" cy="4349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0" y="438016"/>
            <a:ext cx="7940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rgbClr val="0070C0"/>
                </a:solidFill>
              </a:rPr>
              <a:t>При вивченні дисципліни </a:t>
            </a:r>
            <a:r>
              <a:rPr lang="uk-UA" sz="2400" dirty="0">
                <a:solidFill>
                  <a:srgbClr val="0070C0"/>
                </a:solidFill>
              </a:rPr>
              <a:t>здобувачі вищої освіти</a:t>
            </a:r>
            <a:r>
              <a:rPr lang="uk-UA" sz="2400" dirty="0" smtClean="0">
                <a:solidFill>
                  <a:srgbClr val="0070C0"/>
                </a:solidFill>
              </a:rPr>
              <a:t> мають можливість ознайомитися із програмним комплексом </a:t>
            </a: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«Будівельні технології – Кошторис» версія 8,</a:t>
            </a:r>
            <a:r>
              <a:rPr lang="uk-UA" sz="2400" dirty="0" smtClean="0">
                <a:solidFill>
                  <a:srgbClr val="0070C0"/>
                </a:solidFill>
              </a:rPr>
              <a:t>  який активно використовується будівельними  підприємствами України для автоматизації розрахунків, складання і перевірки кошторисної документації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9559" y="3338780"/>
            <a:ext cx="6122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заняття орієнтовані на використання даного програмного продукту і набуття певного досвіду його використання при здійсненні кошторисних розрахунків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086" t="9331" r="61244" b="83122"/>
          <a:stretch/>
        </p:blipFill>
        <p:spPr>
          <a:xfrm>
            <a:off x="1080655" y="5311833"/>
            <a:ext cx="5024008" cy="864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1622" y="5005431"/>
            <a:ext cx="4513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практичних заняття здобувачі вищої освіти  мають можливість ознайомитися з роботою нормативно–довідкової бази </a:t>
            </a:r>
            <a:r>
              <a:rPr lang="uk-UA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ДержБудстандарт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України в галузі будівництва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4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299" y="588564"/>
            <a:ext cx="93692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Оцінка 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 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</a:t>
            </a:r>
          </a:p>
          <a:p>
            <a:pPr algn="just">
              <a:spcBef>
                <a:spcPts val="2400"/>
              </a:spcBef>
            </a:pP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 1. Теоретичні засади визначення вартості будівництва.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2400"/>
              </a:spcBef>
            </a:pP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 2. Особливості визначення вартості будівництва на стадії кошторисної документації.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2400"/>
              </a:spcBef>
            </a:pP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 3. Визначення вартості будівництва на стадії тендерної пропозиції та взаєморозрахунків</a:t>
            </a: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015" y="265044"/>
            <a:ext cx="9965637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 вивченні дисципліни розглядаються:</a:t>
            </a:r>
          </a:p>
          <a:p>
            <a:endParaRPr lang="uk-UA" sz="24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склад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інвесторської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кошторисної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документації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визначеня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стадіях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проектування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інвесторської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кошторисної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документації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кошторисні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нормативи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кошторисних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норм;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локальних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кошторисів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відомостей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них;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зведеного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кошторисного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розрахунку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вартості будівництва на етапі договірної ціни та при проведенні взаєморозрахунків.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0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435" y="477078"/>
            <a:ext cx="1050897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Особливості 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оцінки окремих видів будівельних 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</a:p>
          <a:p>
            <a:pPr algn="just">
              <a:spcBef>
                <a:spcPts val="3000"/>
              </a:spcBef>
            </a:pP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 </a:t>
            </a: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Оцінка вартості будівництва монтажних робіт.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3000"/>
              </a:spcBef>
            </a:pP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 2. Особливості оцінки вартості ремонтно-будівельних робіт.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3000"/>
              </a:spcBef>
            </a:pP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ЗМ. 3. Визначення вартості </a:t>
            </a:r>
            <a:r>
              <a:rPr lang="uk-UA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пуско</a:t>
            </a: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-налагоджувальних робіт</a:t>
            </a: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015" y="265044"/>
            <a:ext cx="996563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 вивченні дисципліни розглядаються:</a:t>
            </a:r>
          </a:p>
          <a:p>
            <a:endParaRPr lang="uk-UA" sz="24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застосування кошторисних нормативів при монтажних, ремонтно-будівельних роботах та проведенні робіт з реконструкції;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розрахунок вартості робіт з демонтажу;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вартості ремонтно-будівельних робіт;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вартості робіт з реконструкції;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врахування особливих умов виконання робіт з реконструкції та ремонтно-будівельних робіт;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вартості пусконалагоджувальних робіт, вартості обладнання у вартості робіт, проведення шеф монтажу;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застосування кошторисних норм при виконанні реставраційно-відновлювальних робіт.</a:t>
            </a:r>
          </a:p>
        </p:txBody>
      </p:sp>
    </p:spTree>
    <p:extLst>
      <p:ext uri="{BB962C8B-B14F-4D97-AF65-F5344CB8AC3E}">
        <p14:creationId xmlns:p14="http://schemas.microsoft.com/office/powerpoint/2010/main" val="24926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583" y="583171"/>
            <a:ext cx="8984973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</a:pP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Оцінка 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 проектно-вишукувальних 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</a:p>
          <a:p>
            <a:pPr algn="just">
              <a:spcBef>
                <a:spcPts val="3000"/>
              </a:spcBef>
            </a:pP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 1. Методика визначення вартості проектно-вишукувальних робіт.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3000"/>
              </a:spcBef>
            </a:pP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 2. Визначення класів наслідків (відповідальності).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3000"/>
              </a:spcBef>
            </a:pP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ЗМ. 3. Формування кошторисної документації на проектно-вишукувальні роботи</a:t>
            </a:r>
            <a:r>
              <a:rPr lang="uk-U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1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4487" y="351235"/>
            <a:ext cx="955481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При вивченні дисципліни розглядаються:</a:t>
            </a:r>
          </a:p>
          <a:p>
            <a:endParaRPr lang="uk-UA" b="1" dirty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ціноутворення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проектно-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вишукувальних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нормативні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визначають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проектної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документації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ціноутворення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проектно-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вишукувальних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endParaRPr lang="uk-UA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визначення визначення вартості проектних робіт;</a:t>
            </a:r>
            <a:endParaRPr lang="uk-UA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взначення</a:t>
            </a:r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вартості експертизи проектної документації;</a:t>
            </a:r>
            <a:endParaRPr lang="uk-UA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наслідків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відповідальності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невиробничих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виробничих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</a:t>
            </a:r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вишукувальних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особливсті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кошторисів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вишукувальні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вартості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обстеження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 зведених кошторисів, визначення договірної ціни, актів виконання робіт. </a:t>
            </a:r>
            <a:endParaRPr lang="uk-UA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8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649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Кошторисна справа у будівництві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Кошторисна справа у будівництві</dc:title>
  <dc:creator>Admin</dc:creator>
  <cp:lastModifiedBy>Admin</cp:lastModifiedBy>
  <cp:revision>25</cp:revision>
  <dcterms:created xsi:type="dcterms:W3CDTF">2020-11-29T11:38:12Z</dcterms:created>
  <dcterms:modified xsi:type="dcterms:W3CDTF">2020-11-29T14:12:51Z</dcterms:modified>
</cp:coreProperties>
</file>