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62" r:id="rId6"/>
    <p:sldId id="264" r:id="rId7"/>
    <p:sldId id="266" r:id="rId8"/>
    <p:sldId id="268" r:id="rId9"/>
    <p:sldId id="270" r:id="rId10"/>
    <p:sldId id="271" r:id="rId11"/>
    <p:sldId id="275" r:id="rId12"/>
    <p:sldId id="277" r:id="rId13"/>
    <p:sldId id="278" r:id="rId14"/>
    <p:sldId id="279" r:id="rId15"/>
    <p:sldId id="280" r:id="rId16"/>
    <p:sldId id="281" r:id="rId17"/>
    <p:sldId id="28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358DA4-A4D0-4856-8D31-A13E1ACB6831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FB36EF-1180-414F-975E-583E5D43902C}">
      <dgm:prSet phldrT="[Текст]"/>
      <dgm:spPr/>
      <dgm:t>
        <a:bodyPr/>
        <a:lstStyle/>
        <a:p>
          <a:r>
            <a:rPr lang="uk-UA" dirty="0" smtClean="0"/>
            <a:t>Сертифікатна програма «Правове забезпечення господарської діяльності» включає вивчення таких дисциплін:</a:t>
          </a:r>
          <a:endParaRPr lang="ru-RU" dirty="0"/>
        </a:p>
      </dgm:t>
    </dgm:pt>
    <dgm:pt modelId="{9B6219A0-C9AF-4362-B905-8961EBDEAC98}" type="parTrans" cxnId="{746DE6EC-7022-438B-8A28-389D8FFB7E5A}">
      <dgm:prSet/>
      <dgm:spPr/>
      <dgm:t>
        <a:bodyPr/>
        <a:lstStyle/>
        <a:p>
          <a:endParaRPr lang="ru-RU"/>
        </a:p>
      </dgm:t>
    </dgm:pt>
    <dgm:pt modelId="{0307BD96-8C1C-49A4-8D2E-FCB268DE126C}" type="sibTrans" cxnId="{746DE6EC-7022-438B-8A28-389D8FFB7E5A}">
      <dgm:prSet/>
      <dgm:spPr/>
      <dgm:t>
        <a:bodyPr/>
        <a:lstStyle/>
        <a:p>
          <a:endParaRPr lang="ru-RU"/>
        </a:p>
      </dgm:t>
    </dgm:pt>
    <dgm:pt modelId="{1A732F6F-8E03-4551-99EA-8B48C48C3EE8}">
      <dgm:prSet phldrT="[Текст]"/>
      <dgm:spPr/>
      <dgm:t>
        <a:bodyPr/>
        <a:lstStyle/>
        <a:p>
          <a:r>
            <a:rPr lang="uk-UA" dirty="0" smtClean="0"/>
            <a:t>Цивільне право</a:t>
          </a:r>
          <a:endParaRPr lang="ru-RU" dirty="0"/>
        </a:p>
      </dgm:t>
    </dgm:pt>
    <dgm:pt modelId="{1FE7CEE2-227B-41C3-82DD-CDE6F428D2AD}" type="parTrans" cxnId="{7EF1B1FC-3FD8-4217-A91E-18F55466F4A9}">
      <dgm:prSet/>
      <dgm:spPr/>
      <dgm:t>
        <a:bodyPr/>
        <a:lstStyle/>
        <a:p>
          <a:endParaRPr lang="ru-RU"/>
        </a:p>
      </dgm:t>
    </dgm:pt>
    <dgm:pt modelId="{677665B2-4FE9-45B4-9E76-7A75BB37EAC2}" type="sibTrans" cxnId="{7EF1B1FC-3FD8-4217-A91E-18F55466F4A9}">
      <dgm:prSet/>
      <dgm:spPr/>
      <dgm:t>
        <a:bodyPr/>
        <a:lstStyle/>
        <a:p>
          <a:endParaRPr lang="ru-RU"/>
        </a:p>
      </dgm:t>
    </dgm:pt>
    <dgm:pt modelId="{0430B905-788F-4FA1-859A-3582E967B4F1}">
      <dgm:prSet phldrT="[Текст]"/>
      <dgm:spPr/>
      <dgm:t>
        <a:bodyPr/>
        <a:lstStyle/>
        <a:p>
          <a:r>
            <a:rPr lang="uk-UA" dirty="0" smtClean="0"/>
            <a:t>Господарське право</a:t>
          </a:r>
          <a:endParaRPr lang="ru-RU" dirty="0"/>
        </a:p>
      </dgm:t>
    </dgm:pt>
    <dgm:pt modelId="{B6C83041-F8C0-4862-A866-D11D5D9DA20A}" type="parTrans" cxnId="{53F1DDC7-67E6-468C-A052-18160990ADE7}">
      <dgm:prSet/>
      <dgm:spPr/>
      <dgm:t>
        <a:bodyPr/>
        <a:lstStyle/>
        <a:p>
          <a:endParaRPr lang="ru-RU"/>
        </a:p>
      </dgm:t>
    </dgm:pt>
    <dgm:pt modelId="{28DFA132-29CE-46E3-8687-D8B00B453625}" type="sibTrans" cxnId="{53F1DDC7-67E6-468C-A052-18160990ADE7}">
      <dgm:prSet/>
      <dgm:spPr/>
      <dgm:t>
        <a:bodyPr/>
        <a:lstStyle/>
        <a:p>
          <a:endParaRPr lang="ru-RU"/>
        </a:p>
      </dgm:t>
    </dgm:pt>
    <dgm:pt modelId="{55C6D9E9-CDB0-4C9C-AC1F-D60071DC7077}">
      <dgm:prSet phldrT="[Текст]"/>
      <dgm:spPr/>
      <dgm:t>
        <a:bodyPr/>
        <a:lstStyle/>
        <a:p>
          <a:r>
            <a:rPr lang="uk-UA" dirty="0" smtClean="0"/>
            <a:t>Договірне право</a:t>
          </a:r>
          <a:endParaRPr lang="ru-RU" dirty="0"/>
        </a:p>
      </dgm:t>
    </dgm:pt>
    <dgm:pt modelId="{64644186-7D28-4686-BAAC-FED488CAED75}" type="parTrans" cxnId="{FC474A63-BCB0-43E9-87B4-2B5EF8AEB7DC}">
      <dgm:prSet/>
      <dgm:spPr/>
      <dgm:t>
        <a:bodyPr/>
        <a:lstStyle/>
        <a:p>
          <a:endParaRPr lang="ru-RU"/>
        </a:p>
      </dgm:t>
    </dgm:pt>
    <dgm:pt modelId="{1A50BEBA-2DD9-4AF6-A441-47211D34FF9C}" type="sibTrans" cxnId="{FC474A63-BCB0-43E9-87B4-2B5EF8AEB7DC}">
      <dgm:prSet/>
      <dgm:spPr/>
      <dgm:t>
        <a:bodyPr/>
        <a:lstStyle/>
        <a:p>
          <a:endParaRPr lang="ru-RU"/>
        </a:p>
      </dgm:t>
    </dgm:pt>
    <dgm:pt modelId="{AB6A88A3-243B-4D45-90D7-682FCF18399F}" type="pres">
      <dgm:prSet presAssocID="{F0358DA4-A4D0-4856-8D31-A13E1ACB683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0FD404-0C50-4740-9C9F-F802A22BA212}" type="pres">
      <dgm:prSet presAssocID="{C0FB36EF-1180-414F-975E-583E5D43902C}" presName="roof" presStyleLbl="dkBgShp" presStyleIdx="0" presStyleCnt="2" custLinFactNeighborX="-793" custLinFactNeighborY="1294"/>
      <dgm:spPr/>
      <dgm:t>
        <a:bodyPr/>
        <a:lstStyle/>
        <a:p>
          <a:endParaRPr lang="ru-RU"/>
        </a:p>
      </dgm:t>
    </dgm:pt>
    <dgm:pt modelId="{D6BAFF87-D8B0-4D9E-97FF-D8A5CEF9655C}" type="pres">
      <dgm:prSet presAssocID="{C0FB36EF-1180-414F-975E-583E5D43902C}" presName="pillars" presStyleCnt="0"/>
      <dgm:spPr/>
    </dgm:pt>
    <dgm:pt modelId="{76A61E39-8C6E-4645-B50D-91244118C1EE}" type="pres">
      <dgm:prSet presAssocID="{C0FB36EF-1180-414F-975E-583E5D43902C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EA02D9-9579-4D71-934C-1C8D35BA3F10}" type="pres">
      <dgm:prSet presAssocID="{0430B905-788F-4FA1-859A-3582E967B4F1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D572EB-1BFA-4A58-A2C7-A0DB3135E6E5}" type="pres">
      <dgm:prSet presAssocID="{55C6D9E9-CDB0-4C9C-AC1F-D60071DC7077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D898E4-9E0A-4816-9945-7454926778B7}" type="pres">
      <dgm:prSet presAssocID="{C0FB36EF-1180-414F-975E-583E5D43902C}" presName="base" presStyleLbl="dkBgShp" presStyleIdx="1" presStyleCnt="2"/>
      <dgm:spPr/>
    </dgm:pt>
  </dgm:ptLst>
  <dgm:cxnLst>
    <dgm:cxn modelId="{FB6C2FD6-6C93-4A06-95EF-7EC8F08750AD}" type="presOf" srcId="{1A732F6F-8E03-4551-99EA-8B48C48C3EE8}" destId="{76A61E39-8C6E-4645-B50D-91244118C1EE}" srcOrd="0" destOrd="0" presId="urn:microsoft.com/office/officeart/2005/8/layout/hList3"/>
    <dgm:cxn modelId="{53DE6449-4705-4B55-947A-1F2A79C00CD2}" type="presOf" srcId="{F0358DA4-A4D0-4856-8D31-A13E1ACB6831}" destId="{AB6A88A3-243B-4D45-90D7-682FCF18399F}" srcOrd="0" destOrd="0" presId="urn:microsoft.com/office/officeart/2005/8/layout/hList3"/>
    <dgm:cxn modelId="{50073DE7-BE10-4961-A228-AFA3000323B9}" type="presOf" srcId="{0430B905-788F-4FA1-859A-3582E967B4F1}" destId="{9BEA02D9-9579-4D71-934C-1C8D35BA3F10}" srcOrd="0" destOrd="0" presId="urn:microsoft.com/office/officeart/2005/8/layout/hList3"/>
    <dgm:cxn modelId="{53F1DDC7-67E6-468C-A052-18160990ADE7}" srcId="{C0FB36EF-1180-414F-975E-583E5D43902C}" destId="{0430B905-788F-4FA1-859A-3582E967B4F1}" srcOrd="1" destOrd="0" parTransId="{B6C83041-F8C0-4862-A866-D11D5D9DA20A}" sibTransId="{28DFA132-29CE-46E3-8687-D8B00B453625}"/>
    <dgm:cxn modelId="{746DE6EC-7022-438B-8A28-389D8FFB7E5A}" srcId="{F0358DA4-A4D0-4856-8D31-A13E1ACB6831}" destId="{C0FB36EF-1180-414F-975E-583E5D43902C}" srcOrd="0" destOrd="0" parTransId="{9B6219A0-C9AF-4362-B905-8961EBDEAC98}" sibTransId="{0307BD96-8C1C-49A4-8D2E-FCB268DE126C}"/>
    <dgm:cxn modelId="{B05959AD-DF7E-4993-8DAE-DBE85945A4E9}" type="presOf" srcId="{55C6D9E9-CDB0-4C9C-AC1F-D60071DC7077}" destId="{D5D572EB-1BFA-4A58-A2C7-A0DB3135E6E5}" srcOrd="0" destOrd="0" presId="urn:microsoft.com/office/officeart/2005/8/layout/hList3"/>
    <dgm:cxn modelId="{FC474A63-BCB0-43E9-87B4-2B5EF8AEB7DC}" srcId="{C0FB36EF-1180-414F-975E-583E5D43902C}" destId="{55C6D9E9-CDB0-4C9C-AC1F-D60071DC7077}" srcOrd="2" destOrd="0" parTransId="{64644186-7D28-4686-BAAC-FED488CAED75}" sibTransId="{1A50BEBA-2DD9-4AF6-A441-47211D34FF9C}"/>
    <dgm:cxn modelId="{7EF1B1FC-3FD8-4217-A91E-18F55466F4A9}" srcId="{C0FB36EF-1180-414F-975E-583E5D43902C}" destId="{1A732F6F-8E03-4551-99EA-8B48C48C3EE8}" srcOrd="0" destOrd="0" parTransId="{1FE7CEE2-227B-41C3-82DD-CDE6F428D2AD}" sibTransId="{677665B2-4FE9-45B4-9E76-7A75BB37EAC2}"/>
    <dgm:cxn modelId="{DDBADC20-5A39-4E32-860C-DC7C5F408F68}" type="presOf" srcId="{C0FB36EF-1180-414F-975E-583E5D43902C}" destId="{740FD404-0C50-4740-9C9F-F802A22BA212}" srcOrd="0" destOrd="0" presId="urn:microsoft.com/office/officeart/2005/8/layout/hList3"/>
    <dgm:cxn modelId="{058A65FB-B104-459E-A915-DF0F5D4BF78C}" type="presParOf" srcId="{AB6A88A3-243B-4D45-90D7-682FCF18399F}" destId="{740FD404-0C50-4740-9C9F-F802A22BA212}" srcOrd="0" destOrd="0" presId="urn:microsoft.com/office/officeart/2005/8/layout/hList3"/>
    <dgm:cxn modelId="{D7DA82C3-A719-4B62-AF7D-E178B8CFDA7B}" type="presParOf" srcId="{AB6A88A3-243B-4D45-90D7-682FCF18399F}" destId="{D6BAFF87-D8B0-4D9E-97FF-D8A5CEF9655C}" srcOrd="1" destOrd="0" presId="urn:microsoft.com/office/officeart/2005/8/layout/hList3"/>
    <dgm:cxn modelId="{36AF615C-2C84-4DD9-A586-F7700EAE1D5A}" type="presParOf" srcId="{D6BAFF87-D8B0-4D9E-97FF-D8A5CEF9655C}" destId="{76A61E39-8C6E-4645-B50D-91244118C1EE}" srcOrd="0" destOrd="0" presId="urn:microsoft.com/office/officeart/2005/8/layout/hList3"/>
    <dgm:cxn modelId="{345E138E-978B-40CD-B07D-162D46FDB207}" type="presParOf" srcId="{D6BAFF87-D8B0-4D9E-97FF-D8A5CEF9655C}" destId="{9BEA02D9-9579-4D71-934C-1C8D35BA3F10}" srcOrd="1" destOrd="0" presId="urn:microsoft.com/office/officeart/2005/8/layout/hList3"/>
    <dgm:cxn modelId="{E169BB94-5961-4B0A-A358-F2EAD066B3FC}" type="presParOf" srcId="{D6BAFF87-D8B0-4D9E-97FF-D8A5CEF9655C}" destId="{D5D572EB-1BFA-4A58-A2C7-A0DB3135E6E5}" srcOrd="2" destOrd="0" presId="urn:microsoft.com/office/officeart/2005/8/layout/hList3"/>
    <dgm:cxn modelId="{83C7074C-1610-44D5-888C-0F0F3185953E}" type="presParOf" srcId="{AB6A88A3-243B-4D45-90D7-682FCF18399F}" destId="{8FD898E4-9E0A-4816-9945-7454926778B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0FD404-0C50-4740-9C9F-F802A22BA212}">
      <dsp:nvSpPr>
        <dsp:cNvPr id="0" name=""/>
        <dsp:cNvSpPr/>
      </dsp:nvSpPr>
      <dsp:spPr>
        <a:xfrm>
          <a:off x="0" y="23201"/>
          <a:ext cx="8208912" cy="179299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Сертифікатна програма «Правове забезпечення господарської діяльності» включає вивчення таких дисциплін:</a:t>
          </a:r>
          <a:endParaRPr lang="ru-RU" sz="2900" kern="1200" dirty="0"/>
        </a:p>
      </dsp:txBody>
      <dsp:txXfrm>
        <a:off x="0" y="23201"/>
        <a:ext cx="8208912" cy="1792999"/>
      </dsp:txXfrm>
    </dsp:sp>
    <dsp:sp modelId="{76A61E39-8C6E-4645-B50D-91244118C1EE}">
      <dsp:nvSpPr>
        <dsp:cNvPr id="0" name=""/>
        <dsp:cNvSpPr/>
      </dsp:nvSpPr>
      <dsp:spPr>
        <a:xfrm>
          <a:off x="4008" y="1792999"/>
          <a:ext cx="2733631" cy="3765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Цивільне право</a:t>
          </a:r>
          <a:endParaRPr lang="ru-RU" sz="2700" kern="1200" dirty="0"/>
        </a:p>
      </dsp:txBody>
      <dsp:txXfrm>
        <a:off x="4008" y="1792999"/>
        <a:ext cx="2733631" cy="3765298"/>
      </dsp:txXfrm>
    </dsp:sp>
    <dsp:sp modelId="{9BEA02D9-9579-4D71-934C-1C8D35BA3F10}">
      <dsp:nvSpPr>
        <dsp:cNvPr id="0" name=""/>
        <dsp:cNvSpPr/>
      </dsp:nvSpPr>
      <dsp:spPr>
        <a:xfrm>
          <a:off x="2737640" y="1792999"/>
          <a:ext cx="2733631" cy="3765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Господарське право</a:t>
          </a:r>
          <a:endParaRPr lang="ru-RU" sz="2700" kern="1200" dirty="0"/>
        </a:p>
      </dsp:txBody>
      <dsp:txXfrm>
        <a:off x="2737640" y="1792999"/>
        <a:ext cx="2733631" cy="3765298"/>
      </dsp:txXfrm>
    </dsp:sp>
    <dsp:sp modelId="{D5D572EB-1BFA-4A58-A2C7-A0DB3135E6E5}">
      <dsp:nvSpPr>
        <dsp:cNvPr id="0" name=""/>
        <dsp:cNvSpPr/>
      </dsp:nvSpPr>
      <dsp:spPr>
        <a:xfrm>
          <a:off x="5471271" y="1792999"/>
          <a:ext cx="2733631" cy="37652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dirty="0" smtClean="0"/>
            <a:t>Договірне право</a:t>
          </a:r>
          <a:endParaRPr lang="ru-RU" sz="2700" kern="1200" dirty="0"/>
        </a:p>
      </dsp:txBody>
      <dsp:txXfrm>
        <a:off x="5471271" y="1792999"/>
        <a:ext cx="2733631" cy="3765298"/>
      </dsp:txXfrm>
    </dsp:sp>
    <dsp:sp modelId="{8FD898E4-9E0A-4816-9945-7454926778B7}">
      <dsp:nvSpPr>
        <dsp:cNvPr id="0" name=""/>
        <dsp:cNvSpPr/>
      </dsp:nvSpPr>
      <dsp:spPr>
        <a:xfrm>
          <a:off x="0" y="5558297"/>
          <a:ext cx="8208912" cy="41836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76B38-5ABA-49A9-9EFF-AAA8AC94314E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C8CCB2-77B9-48B1-BD36-1021A9BE06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76B38-5ABA-49A9-9EFF-AAA8AC94314E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C8CCB2-77B9-48B1-BD36-1021A9BE06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76B38-5ABA-49A9-9EFF-AAA8AC94314E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C8CCB2-77B9-48B1-BD36-1021A9BE06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76B38-5ABA-49A9-9EFF-AAA8AC94314E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C8CCB2-77B9-48B1-BD36-1021A9BE06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76B38-5ABA-49A9-9EFF-AAA8AC94314E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C8CCB2-77B9-48B1-BD36-1021A9BE06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76B38-5ABA-49A9-9EFF-AAA8AC94314E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C8CCB2-77B9-48B1-BD36-1021A9BE06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76B38-5ABA-49A9-9EFF-AAA8AC94314E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C8CCB2-77B9-48B1-BD36-1021A9BE06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76B38-5ABA-49A9-9EFF-AAA8AC94314E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C8CCB2-77B9-48B1-BD36-1021A9BE06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76B38-5ABA-49A9-9EFF-AAA8AC94314E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C8CCB2-77B9-48B1-BD36-1021A9BE06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76B38-5ABA-49A9-9EFF-AAA8AC94314E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C8CCB2-77B9-48B1-BD36-1021A9BE06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76B38-5ABA-49A9-9EFF-AAA8AC94314E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C8CCB2-77B9-48B1-BD36-1021A9BE06E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A676B38-5ABA-49A9-9EFF-AAA8AC94314E}" type="datetimeFigureOut">
              <a:rPr lang="ru-RU" smtClean="0"/>
              <a:t>09.05.2016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DC8CCB2-77B9-48B1-BD36-1021A9BE06E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Правове забезпечення господарської діяльності </a:t>
            </a:r>
            <a:br>
              <a:rPr lang="uk-UA" dirty="0" smtClean="0"/>
            </a:br>
            <a:r>
              <a:rPr lang="uk-UA" sz="1800" dirty="0" smtClean="0"/>
              <a:t>для напрямів підготовки</a:t>
            </a:r>
            <a:br>
              <a:rPr lang="uk-UA" sz="1800" dirty="0" smtClean="0"/>
            </a:br>
            <a:r>
              <a:rPr lang="uk-UA" sz="1800" dirty="0" smtClean="0"/>
              <a:t>«Електромеханіка»,</a:t>
            </a:r>
            <a:br>
              <a:rPr lang="uk-UA" sz="1800" dirty="0" smtClean="0"/>
            </a:br>
            <a:r>
              <a:rPr lang="uk-UA" sz="1800" dirty="0" smtClean="0"/>
              <a:t>«</a:t>
            </a:r>
            <a:r>
              <a:rPr lang="uk-UA" sz="1800" dirty="0" err="1" smtClean="0"/>
              <a:t>Елекротехніка</a:t>
            </a:r>
            <a:r>
              <a:rPr lang="uk-UA" sz="1800" dirty="0" smtClean="0"/>
              <a:t> та </a:t>
            </a:r>
            <a:r>
              <a:rPr lang="uk-UA" sz="1800" dirty="0" err="1" smtClean="0"/>
              <a:t>електротехнології</a:t>
            </a:r>
            <a:r>
              <a:rPr lang="uk-UA" sz="1800" dirty="0" smtClean="0"/>
              <a:t>»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6" algn="l"/>
            <a:r>
              <a:rPr lang="uk-UA" dirty="0" smtClean="0"/>
              <a:t>Сертифікатна програма кафедри правового забезпечення господарської діяльності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5326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C:\Users\Allochka\Documents\Академія міського господарства\програми бакалаврів\image1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503" y="3789040"/>
            <a:ext cx="16002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uk-UA" sz="3600" dirty="0" smtClean="0"/>
              <a:t>Дисципліна «Господарське право» включає такі змістовні модулі: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00808"/>
            <a:ext cx="8183880" cy="4187952"/>
          </a:xfrm>
        </p:spPr>
        <p:txBody>
          <a:bodyPr>
            <a:normAutofit lnSpcReduction="10000"/>
          </a:bodyPr>
          <a:lstStyle/>
          <a:p>
            <a:endParaRPr lang="uk-UA" dirty="0" smtClean="0"/>
          </a:p>
          <a:p>
            <a:r>
              <a:rPr lang="uk-UA" dirty="0" smtClean="0"/>
              <a:t>Загальні засади господарського законодавства;</a:t>
            </a:r>
          </a:p>
          <a:p>
            <a:endParaRPr lang="uk-UA" dirty="0" smtClean="0"/>
          </a:p>
          <a:p>
            <a:r>
              <a:rPr lang="uk-UA" dirty="0" smtClean="0"/>
              <a:t>Особливості правового регулювання різних видів господарських правовідносин, зокрема тих, що опосередковують здійснення підприємницької діяльності з надання послуг </a:t>
            </a:r>
            <a:r>
              <a:rPr lang="uk-UA" dirty="0"/>
              <a:t> </a:t>
            </a:r>
            <a:r>
              <a:rPr lang="uk-UA" dirty="0" smtClean="0"/>
              <a:t>у сфері електроенергетики.</a:t>
            </a:r>
            <a:endParaRPr lang="uk-UA" dirty="0"/>
          </a:p>
        </p:txBody>
      </p:sp>
      <p:pic>
        <p:nvPicPr>
          <p:cNvPr id="4098" name="Picture 2" descr="C:\Users\Allochka\Documents\Академія міського господарства\програми бакалаврів\images (18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700808"/>
            <a:ext cx="1366630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llochka\Documents\Академія міського господарства\програми бакалаврів\ingener1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780928"/>
            <a:ext cx="106825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049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642194"/>
          </a:xfrm>
        </p:spPr>
        <p:txBody>
          <a:bodyPr>
            <a:noAutofit/>
          </a:bodyPr>
          <a:lstStyle/>
          <a:p>
            <a:pPr algn="ctr"/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Договірне право </a:t>
            </a:r>
            <a:b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000" i="1" dirty="0" smtClean="0"/>
              <a:t>є</a:t>
            </a:r>
            <a:r>
              <a:rPr lang="uk-UA" sz="2000" dirty="0" smtClean="0"/>
              <a:t> сукупністю норм, які регулюють відносини, що виникають на стадії укладення договору та стадії виконання договору, й відповідно встановлюють: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4237931"/>
          </a:xfrm>
        </p:spPr>
        <p:txBody>
          <a:bodyPr>
            <a:normAutofit lnSpcReduction="10000"/>
          </a:bodyPr>
          <a:lstStyle/>
          <a:p>
            <a:r>
              <a:rPr lang="uk-UA" sz="2000" dirty="0"/>
              <a:t>принципи договірних відносин; </a:t>
            </a:r>
            <a:endParaRPr lang="uk-UA" sz="2000" dirty="0" smtClean="0"/>
          </a:p>
          <a:p>
            <a:r>
              <a:rPr lang="uk-UA" sz="2000" dirty="0" smtClean="0"/>
              <a:t>правила </a:t>
            </a:r>
            <a:r>
              <a:rPr lang="uk-UA" sz="2000" dirty="0"/>
              <a:t>та порядок укладення </a:t>
            </a:r>
            <a:r>
              <a:rPr lang="uk-UA" sz="2000" dirty="0" smtClean="0"/>
              <a:t>договорів;</a:t>
            </a:r>
          </a:p>
          <a:p>
            <a:r>
              <a:rPr lang="uk-UA" sz="2000" dirty="0" smtClean="0"/>
              <a:t> </a:t>
            </a:r>
            <a:r>
              <a:rPr lang="uk-UA" sz="2000" dirty="0"/>
              <a:t>права та обов’язки сторін; </a:t>
            </a:r>
            <a:endParaRPr lang="uk-UA" sz="2000" dirty="0" smtClean="0"/>
          </a:p>
          <a:p>
            <a:r>
              <a:rPr lang="uk-UA" sz="2000" dirty="0" smtClean="0"/>
              <a:t>порядок </a:t>
            </a:r>
            <a:r>
              <a:rPr lang="uk-UA" sz="2000" dirty="0"/>
              <a:t>виконання договірних </a:t>
            </a:r>
            <a:r>
              <a:rPr lang="uk-UA" sz="2000" dirty="0" smtClean="0"/>
              <a:t>зобов’язань;</a:t>
            </a:r>
          </a:p>
          <a:p>
            <a:r>
              <a:rPr lang="uk-UA" sz="2000" dirty="0" smtClean="0"/>
              <a:t> </a:t>
            </a:r>
            <a:r>
              <a:rPr lang="uk-UA" sz="2000" dirty="0"/>
              <a:t>правові наслідки неналежного виконання (невиконання) договірних зобов’язань та способи захисту порушених прав сторін </a:t>
            </a:r>
            <a:r>
              <a:rPr lang="uk-UA" sz="2000" dirty="0" smtClean="0"/>
              <a:t>договору.</a:t>
            </a:r>
          </a:p>
          <a:p>
            <a:endParaRPr lang="uk-UA" sz="2000" dirty="0"/>
          </a:p>
          <a:p>
            <a:pPr marL="0" indent="0">
              <a:buNone/>
            </a:pPr>
            <a:r>
              <a:rPr lang="uk-UA" sz="2000" b="1" dirty="0" smtClean="0"/>
              <a:t>Метою вивчення дисципліни </a:t>
            </a:r>
            <a:r>
              <a:rPr lang="uk-UA" sz="2000" dirty="0" smtClean="0"/>
              <a:t>є набуття студентами знань про правові аспекти укладення та виконання договорів, зокрема договорів щодо надання послуг в тому числі у сфері електроенергетики та правові засади застосування заходів відповідальності за невиконання або неналежне виконання зобов'язань</a:t>
            </a:r>
            <a:endParaRPr lang="ru-RU" sz="2000" dirty="0"/>
          </a:p>
        </p:txBody>
      </p:sp>
      <p:pic>
        <p:nvPicPr>
          <p:cNvPr id="5122" name="Picture 2" descr="C:\Users\Allochka\Documents\Академія міського господарства\програми бакалаврів\bakalavrska-gospodarske-pravo-zaka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060848"/>
            <a:ext cx="2195736" cy="117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4256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C:\Users\Allochka\Documents\Академія міського господарства\програми бакалаврів\images (1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586038"/>
            <a:ext cx="1694905" cy="10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ДОГОВІР – ЦЕ УНІВЕРСАЛЬНА ПРАВОВА КОНСТРУКЦІЯ.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Договори укладаються:</a:t>
            </a:r>
          </a:p>
          <a:p>
            <a:r>
              <a:rPr lang="uk-UA" dirty="0"/>
              <a:t>у</a:t>
            </a:r>
            <a:r>
              <a:rPr lang="uk-UA" dirty="0" smtClean="0"/>
              <a:t> сфері ведення господарської діяльності;</a:t>
            </a:r>
          </a:p>
          <a:p>
            <a:r>
              <a:rPr lang="uk-UA" dirty="0"/>
              <a:t>у</a:t>
            </a:r>
            <a:r>
              <a:rPr lang="uk-UA" dirty="0" smtClean="0"/>
              <a:t> зовнішньоекономічних відносинах;</a:t>
            </a:r>
          </a:p>
          <a:p>
            <a:r>
              <a:rPr lang="uk-UA" dirty="0"/>
              <a:t>д</a:t>
            </a:r>
            <a:r>
              <a:rPr lang="uk-UA" dirty="0" smtClean="0"/>
              <a:t>ля регулювання цивільних правовідносин, що виникають у щоденному житті;</a:t>
            </a:r>
          </a:p>
          <a:p>
            <a:r>
              <a:rPr lang="uk-UA" dirty="0"/>
              <a:t>д</a:t>
            </a:r>
            <a:r>
              <a:rPr lang="uk-UA" dirty="0" smtClean="0"/>
              <a:t>ля регулювання правовідносин у сфері надання різних видів послуг тощо.</a:t>
            </a:r>
          </a:p>
          <a:p>
            <a:endParaRPr lang="ru-RU" dirty="0"/>
          </a:p>
        </p:txBody>
      </p:sp>
      <p:pic>
        <p:nvPicPr>
          <p:cNvPr id="6146" name="Picture 2" descr="C:\Users\Allochka\Documents\Академія міського господарства\програми бакалаврів\images (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638663"/>
            <a:ext cx="1701766" cy="126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Allochka\Documents\Академія міського господарства\програми бакалаврів\images (8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24744"/>
            <a:ext cx="1862422" cy="1160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698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C:\Users\Allochka\Documents\Академія міського господарства\програми бакалаврів\likvidacija-juridicheskogo-lica-posledovatelnost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348880"/>
            <a:ext cx="2022872" cy="1213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Вивчення «Договірного права» дає відповіді на такі питання: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183880" cy="4187952"/>
          </a:xfrm>
        </p:spPr>
        <p:txBody>
          <a:bodyPr/>
          <a:lstStyle/>
          <a:p>
            <a:r>
              <a:rPr lang="uk-UA" dirty="0" smtClean="0"/>
              <a:t>Як попередити зловживання правами контрагентом під час укладення договору?</a:t>
            </a:r>
          </a:p>
          <a:p>
            <a:r>
              <a:rPr lang="uk-UA" dirty="0" smtClean="0"/>
              <a:t>Як забезпечити виконання зобов'язань контрагентом?</a:t>
            </a:r>
          </a:p>
          <a:p>
            <a:r>
              <a:rPr lang="uk-UA" dirty="0" smtClean="0"/>
              <a:t>Яка міра відповідальності настане за невиконання або неналежне виконання своїх договірних зобов'язань?</a:t>
            </a:r>
          </a:p>
          <a:p>
            <a:r>
              <a:rPr lang="uk-UA" dirty="0" smtClean="0"/>
              <a:t>Як правильно читати договір?</a:t>
            </a:r>
            <a:endParaRPr lang="ru-RU" dirty="0"/>
          </a:p>
        </p:txBody>
      </p:sp>
      <p:pic>
        <p:nvPicPr>
          <p:cNvPr id="7170" name="Picture 2" descr="C:\Users\Allochka\Documents\Академія міського господарства\програми бакалаврів\images (1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204864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Allochka\Documents\Академія міського господарства\програми бакалаврів\images (17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324" y="4869160"/>
            <a:ext cx="1906428" cy="1427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4853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Дисципліна «Договірне право» включає такі змістовні модулі: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00808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Основні </a:t>
            </a:r>
            <a:r>
              <a:rPr lang="uk-UA" dirty="0"/>
              <a:t>засади господарського договірного </a:t>
            </a:r>
            <a:r>
              <a:rPr lang="uk-UA" dirty="0" smtClean="0"/>
              <a:t>права;</a:t>
            </a:r>
            <a:endParaRPr lang="ru-RU" dirty="0"/>
          </a:p>
          <a:p>
            <a:r>
              <a:rPr lang="uk-UA" dirty="0" smtClean="0"/>
              <a:t>Договори </a:t>
            </a:r>
            <a:r>
              <a:rPr lang="uk-UA" dirty="0"/>
              <a:t>в сфері господарювання.</a:t>
            </a:r>
            <a:endParaRPr lang="ru-RU" dirty="0"/>
          </a:p>
          <a:p>
            <a:endParaRPr lang="uk-UA" dirty="0" smtClean="0"/>
          </a:p>
          <a:p>
            <a:pPr marL="0" indent="0">
              <a:buNone/>
            </a:pPr>
            <a:r>
              <a:rPr lang="uk-UA" b="1" i="1" dirty="0" smtClean="0"/>
              <a:t>Вивчення тем, що входять до запропонованих модулів дозволить студентам самостійно укладати договори, захищати свої права та ефективно вести свою підприємницьку діяльність, що опосередкована договорами.</a:t>
            </a:r>
            <a:endParaRPr lang="ru-RU" b="1" i="1" dirty="0"/>
          </a:p>
        </p:txBody>
      </p:sp>
      <p:pic>
        <p:nvPicPr>
          <p:cNvPr id="8194" name="Picture 2" descr="C:\Users\Allochka\Documents\Академія міського господарства\програми бакалаврів\загруженное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7" y="2204864"/>
            <a:ext cx="1759407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Allochka\Documents\Академія міського господарства\програми бакалаврів\images (1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281" y="5085184"/>
            <a:ext cx="1881413" cy="143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Allochka\Documents\Академія міського господарства\програми бакалаврів\images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897" y="5439916"/>
            <a:ext cx="1701642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893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llochka\Documents\Академія міського господарства\програми бакалаврів\images (2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857400"/>
            <a:ext cx="3324337" cy="2212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29600" cy="1440160"/>
          </a:xfrm>
        </p:spPr>
        <p:txBody>
          <a:bodyPr>
            <a:noAutofit/>
          </a:bodyPr>
          <a:lstStyle/>
          <a:p>
            <a:r>
              <a:rPr lang="uk-UA" sz="2400" dirty="0" smtClean="0"/>
              <a:t>Результатом вивчення комплексу дисциплін: «Цивільне право», «Господарське право», «Договірне право», що входять до програми «Правове забезпечення господарської діяльності» є: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348880"/>
            <a:ext cx="8229600" cy="4176464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нормативно-</a:t>
            </a:r>
            <a:r>
              <a:rPr lang="ru-RU" dirty="0" err="1" smtClean="0"/>
              <a:t>правові</a:t>
            </a:r>
            <a:r>
              <a:rPr lang="ru-RU" dirty="0" smtClean="0"/>
              <a:t> </a:t>
            </a:r>
            <a:r>
              <a:rPr lang="ru-RU" dirty="0" err="1" smtClean="0"/>
              <a:t>акти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регулюють</a:t>
            </a:r>
            <a:r>
              <a:rPr lang="ru-RU" dirty="0" smtClean="0"/>
              <a:t> комплекс </a:t>
            </a:r>
            <a:r>
              <a:rPr lang="ru-RU" dirty="0" err="1" smtClean="0"/>
              <a:t>правовідносин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Опанування</a:t>
            </a:r>
            <a:r>
              <a:rPr lang="ru-RU" dirty="0" smtClean="0"/>
              <a:t> </a:t>
            </a:r>
            <a:r>
              <a:rPr lang="ru-RU" dirty="0" err="1" smtClean="0"/>
              <a:t>теоретичними</a:t>
            </a:r>
            <a:r>
              <a:rPr lang="ru-RU" dirty="0" smtClean="0"/>
              <a:t> </a:t>
            </a:r>
            <a:r>
              <a:rPr lang="ru-RU" dirty="0" err="1" smtClean="0"/>
              <a:t>знаннями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понять та </a:t>
            </a:r>
            <a:r>
              <a:rPr lang="ru-RU" dirty="0" err="1" smtClean="0"/>
              <a:t>інститутів</a:t>
            </a:r>
            <a:r>
              <a:rPr lang="ru-RU" dirty="0" smtClean="0"/>
              <a:t> </a:t>
            </a:r>
            <a:r>
              <a:rPr lang="ru-RU" dirty="0" err="1" smtClean="0"/>
              <a:t>цивільного</a:t>
            </a:r>
            <a:r>
              <a:rPr lang="ru-RU" dirty="0" smtClean="0"/>
              <a:t>, </a:t>
            </a:r>
            <a:r>
              <a:rPr lang="ru-RU" dirty="0" err="1" smtClean="0"/>
              <a:t>господарського</a:t>
            </a:r>
            <a:r>
              <a:rPr lang="ru-RU" dirty="0" smtClean="0"/>
              <a:t>  та </a:t>
            </a:r>
            <a:r>
              <a:rPr lang="ru-RU" dirty="0" err="1" smtClean="0"/>
              <a:t>договрного</a:t>
            </a:r>
            <a:r>
              <a:rPr lang="ru-RU" dirty="0" smtClean="0"/>
              <a:t> права.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розробляти</a:t>
            </a:r>
            <a:r>
              <a:rPr lang="ru-RU" dirty="0" smtClean="0"/>
              <a:t> </a:t>
            </a:r>
            <a:r>
              <a:rPr lang="ru-RU" dirty="0" err="1" smtClean="0"/>
              <a:t>правові</a:t>
            </a:r>
            <a:r>
              <a:rPr lang="ru-RU" dirty="0" smtClean="0"/>
              <a:t> </a:t>
            </a:r>
            <a:r>
              <a:rPr lang="ru-RU" dirty="0" err="1" smtClean="0"/>
              <a:t>документи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опосередковують</a:t>
            </a:r>
            <a:r>
              <a:rPr lang="ru-RU" dirty="0" smtClean="0"/>
              <a:t> </a:t>
            </a:r>
            <a:r>
              <a:rPr lang="ru-RU" dirty="0" err="1" smtClean="0"/>
              <a:t>договірні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;</a:t>
            </a:r>
          </a:p>
          <a:p>
            <a:r>
              <a:rPr lang="ru-RU" dirty="0" err="1" smtClean="0"/>
              <a:t>Уміння</a:t>
            </a:r>
            <a:r>
              <a:rPr lang="ru-RU" dirty="0" smtClean="0"/>
              <a:t> </a:t>
            </a:r>
            <a:r>
              <a:rPr lang="ru-RU" dirty="0" err="1" smtClean="0"/>
              <a:t>розробляти</a:t>
            </a:r>
            <a:r>
              <a:rPr lang="ru-RU" dirty="0" smtClean="0"/>
              <a:t> </a:t>
            </a:r>
            <a:r>
              <a:rPr lang="ru-RU" dirty="0" err="1" smtClean="0"/>
              <a:t>правові</a:t>
            </a:r>
            <a:r>
              <a:rPr lang="ru-RU" dirty="0" smtClean="0"/>
              <a:t> </a:t>
            </a:r>
            <a:r>
              <a:rPr lang="ru-RU" dirty="0" err="1" smtClean="0"/>
              <a:t>документи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опосередковують</a:t>
            </a:r>
            <a:r>
              <a:rPr lang="ru-RU" dirty="0" smtClean="0"/>
              <a:t> </a:t>
            </a:r>
            <a:r>
              <a:rPr lang="ru-RU" dirty="0" err="1" smtClean="0"/>
              <a:t>господарські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(статут,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локальні</a:t>
            </a:r>
            <a:r>
              <a:rPr lang="ru-RU" dirty="0" smtClean="0"/>
              <a:t> </a:t>
            </a:r>
            <a:r>
              <a:rPr lang="ru-RU" dirty="0" err="1" smtClean="0"/>
              <a:t>нормативні</a:t>
            </a:r>
            <a:r>
              <a:rPr lang="ru-RU" dirty="0" smtClean="0"/>
              <a:t> </a:t>
            </a:r>
            <a:r>
              <a:rPr lang="ru-RU" dirty="0" err="1" smtClean="0"/>
              <a:t>акти</a:t>
            </a:r>
            <a:r>
              <a:rPr lang="ru-RU" dirty="0" smtClean="0"/>
              <a:t>);</a:t>
            </a:r>
          </a:p>
          <a:p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 </a:t>
            </a:r>
            <a:r>
              <a:rPr lang="ru-RU" dirty="0" err="1" smtClean="0"/>
              <a:t>розв’язувати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, яке </a:t>
            </a:r>
            <a:r>
              <a:rPr lang="ru-RU" dirty="0" err="1" smtClean="0"/>
              <a:t>регулює</a:t>
            </a:r>
            <a:r>
              <a:rPr lang="ru-RU" dirty="0" smtClean="0"/>
              <a:t> </a:t>
            </a:r>
            <a:r>
              <a:rPr lang="ru-RU" dirty="0" err="1" smtClean="0"/>
              <a:t>господарські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акти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та  </a:t>
            </a:r>
            <a:r>
              <a:rPr lang="ru-RU" dirty="0" err="1" smtClean="0"/>
              <a:t>теоретичні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за правовою тематикою;</a:t>
            </a:r>
          </a:p>
          <a:p>
            <a:r>
              <a:rPr lang="ru-RU" dirty="0" err="1" smtClean="0"/>
              <a:t>Вміння</a:t>
            </a:r>
            <a:r>
              <a:rPr lang="ru-RU" dirty="0" smtClean="0"/>
              <a:t> </a:t>
            </a:r>
            <a:r>
              <a:rPr lang="ru-RU" dirty="0" err="1" smtClean="0"/>
              <a:t>юридично</a:t>
            </a:r>
            <a:r>
              <a:rPr lang="ru-RU" dirty="0" smtClean="0"/>
              <a:t> правильно </a:t>
            </a:r>
            <a:r>
              <a:rPr lang="ru-RU" dirty="0" err="1" smtClean="0"/>
              <a:t>кваліфікувати</a:t>
            </a:r>
            <a:r>
              <a:rPr lang="ru-RU" dirty="0" smtClean="0"/>
              <a:t> </a:t>
            </a:r>
            <a:r>
              <a:rPr lang="ru-RU" dirty="0" err="1" smtClean="0"/>
              <a:t>факти</a:t>
            </a:r>
            <a:r>
              <a:rPr lang="ru-RU" dirty="0" smtClean="0"/>
              <a:t>, </a:t>
            </a:r>
            <a:r>
              <a:rPr lang="ru-RU" dirty="0" err="1" smtClean="0"/>
              <a:t>події</a:t>
            </a:r>
            <a:r>
              <a:rPr lang="ru-RU" dirty="0" smtClean="0"/>
              <a:t> і </a:t>
            </a:r>
            <a:r>
              <a:rPr lang="ru-RU" dirty="0" err="1" smtClean="0"/>
              <a:t>обставини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загрозу</a:t>
            </a:r>
            <a:r>
              <a:rPr lang="ru-RU" dirty="0" smtClean="0"/>
              <a:t> </a:t>
            </a:r>
            <a:r>
              <a:rPr lang="ru-RU" dirty="0" err="1" smtClean="0"/>
              <a:t>економічній</a:t>
            </a:r>
            <a:r>
              <a:rPr lang="ru-RU" dirty="0" smtClean="0"/>
              <a:t> </a:t>
            </a:r>
            <a:r>
              <a:rPr lang="ru-RU" dirty="0" err="1" smtClean="0"/>
              <a:t>безпеці</a:t>
            </a:r>
            <a:r>
              <a:rPr lang="ru-RU" dirty="0" smtClean="0"/>
              <a:t>,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 </a:t>
            </a:r>
            <a:r>
              <a:rPr lang="ru-RU" dirty="0" err="1" smtClean="0"/>
              <a:t>матеріального</a:t>
            </a:r>
            <a:r>
              <a:rPr lang="ru-RU" dirty="0" smtClean="0"/>
              <a:t> права.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359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183880" cy="64807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Методи навчання спрямовані на: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6792"/>
            <a:ext cx="8183880" cy="4331968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Аналіз нормативно-правових актів та вміння їх </a:t>
            </a:r>
          </a:p>
          <a:p>
            <a:pPr marL="0" indent="0">
              <a:buNone/>
            </a:pPr>
            <a:r>
              <a:rPr lang="uk-UA" dirty="0" smtClean="0"/>
              <a:t>системно застосувати в процесі </a:t>
            </a:r>
          </a:p>
          <a:p>
            <a:pPr marL="0" indent="0">
              <a:buNone/>
            </a:pPr>
            <a:r>
              <a:rPr lang="uk-UA" dirty="0" smtClean="0"/>
              <a:t>вивчення запропонованих питань;</a:t>
            </a:r>
          </a:p>
          <a:p>
            <a:r>
              <a:rPr lang="uk-UA" dirty="0" smtClean="0"/>
              <a:t>    Розвиток критичного мислення та </a:t>
            </a:r>
          </a:p>
          <a:p>
            <a:pPr marL="0" indent="0">
              <a:buNone/>
            </a:pPr>
            <a:r>
              <a:rPr lang="uk-UA" dirty="0" smtClean="0"/>
              <a:t>вміння оперативно приймати рішення для </a:t>
            </a:r>
          </a:p>
          <a:p>
            <a:pPr marL="0" indent="0">
              <a:buNone/>
            </a:pPr>
            <a:r>
              <a:rPr lang="uk-UA" dirty="0" smtClean="0"/>
              <a:t>захисту бізнесу в процесі розгляду практичних </a:t>
            </a:r>
          </a:p>
          <a:p>
            <a:pPr marL="0" indent="0">
              <a:buNone/>
            </a:pPr>
            <a:r>
              <a:rPr lang="uk-UA" dirty="0" smtClean="0"/>
              <a:t>проблем, що виникають в сфері</a:t>
            </a:r>
          </a:p>
          <a:p>
            <a:pPr marL="0" indent="0">
              <a:buNone/>
            </a:pPr>
            <a:r>
              <a:rPr lang="uk-UA" dirty="0" smtClean="0"/>
              <a:t>господарювання;</a:t>
            </a:r>
          </a:p>
          <a:p>
            <a:r>
              <a:rPr lang="uk-UA" dirty="0" smtClean="0"/>
              <a:t>   Становлення ділової активності під час</a:t>
            </a:r>
          </a:p>
          <a:p>
            <a:pPr marL="0" indent="0">
              <a:buNone/>
            </a:pPr>
            <a:r>
              <a:rPr lang="uk-UA" dirty="0" smtClean="0"/>
              <a:t>проведення </a:t>
            </a:r>
            <a:r>
              <a:rPr lang="uk-UA" b="1" dirty="0" smtClean="0"/>
              <a:t>ділових ігор;</a:t>
            </a:r>
            <a:endParaRPr lang="uk-UA" dirty="0" smtClean="0"/>
          </a:p>
          <a:p>
            <a:r>
              <a:rPr lang="uk-UA" dirty="0" smtClean="0"/>
              <a:t>    Розвиток усного мовлення у ході</a:t>
            </a:r>
          </a:p>
          <a:p>
            <a:pPr marL="137160" indent="0">
              <a:buNone/>
            </a:pPr>
            <a:r>
              <a:rPr lang="uk-UA" dirty="0" smtClean="0"/>
              <a:t>дискусій в процесі вирішення</a:t>
            </a:r>
          </a:p>
          <a:p>
            <a:pPr marL="0" indent="0">
              <a:buNone/>
            </a:pPr>
            <a:r>
              <a:rPr lang="uk-UA" dirty="0" smtClean="0"/>
              <a:t>задач, побудованих на реальних </a:t>
            </a:r>
          </a:p>
          <a:p>
            <a:pPr marL="0" indent="0">
              <a:buNone/>
            </a:pPr>
            <a:r>
              <a:rPr lang="uk-UA" dirty="0" smtClean="0"/>
              <a:t>життєвих ситуаціях.</a:t>
            </a:r>
          </a:p>
          <a:p>
            <a:endParaRPr lang="ru-RU" dirty="0"/>
          </a:p>
        </p:txBody>
      </p:sp>
      <p:pic>
        <p:nvPicPr>
          <p:cNvPr id="10242" name="Picture 2" descr="C:\Users\Allochka\Documents\Академія міського господарства\програми бакалаврів\images 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429000"/>
            <a:ext cx="23526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2329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4402"/>
          </a:xfrm>
        </p:spPr>
        <p:txBody>
          <a:bodyPr/>
          <a:lstStyle/>
          <a:p>
            <a:pPr algn="ctr"/>
            <a:r>
              <a:rPr lang="uk-UA" dirty="0" smtClean="0"/>
              <a:t>Бажаємо успіхів!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348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lochka\Documents\Академія міського господарства\програми бакалаврів\-6-63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593154" cy="1946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4205"/>
            <a:ext cx="8229600" cy="5818658"/>
          </a:xfrm>
        </p:spPr>
        <p:txBody>
          <a:bodyPr>
            <a:normAutofit fontScale="90000"/>
          </a:bodyPr>
          <a:lstStyle/>
          <a:p>
            <a:pPr algn="l"/>
            <a:r>
              <a:rPr lang="uk-UA" sz="5400" dirty="0" smtClean="0"/>
              <a:t>                 Право – це</a:t>
            </a:r>
            <a:r>
              <a:rPr lang="uk-UA" dirty="0" smtClean="0"/>
              <a:t>: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3200" dirty="0" smtClean="0"/>
              <a:t>1) потужний захисний механізм, знання якого допомагають попередити посягання на свої </a:t>
            </a:r>
            <a:r>
              <a:rPr lang="uk-UA" sz="3200" dirty="0"/>
              <a:t>з</a:t>
            </a:r>
            <a:r>
              <a:rPr lang="uk-UA" sz="3200" dirty="0" smtClean="0"/>
              <a:t>аконні права.</a:t>
            </a:r>
            <a:br>
              <a:rPr lang="uk-UA" sz="3200" dirty="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>2) потужний механізм регулювання відносин, знання якого створюють можливість розвитку професійної діяльності особистості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83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45697657"/>
              </p:ext>
            </p:extLst>
          </p:nvPr>
        </p:nvGraphicFramePr>
        <p:xfrm>
          <a:off x="539552" y="332656"/>
          <a:ext cx="820891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1114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3820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/>
              <a:t>Цивільне право: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980728"/>
            <a:ext cx="4041648" cy="457200"/>
          </a:xfrm>
        </p:spPr>
        <p:txBody>
          <a:bodyPr>
            <a:normAutofit fontScale="92500"/>
          </a:bodyPr>
          <a:lstStyle/>
          <a:p>
            <a:r>
              <a:rPr lang="uk-UA" sz="1800" dirty="0" smtClean="0"/>
              <a:t>Регулює такі правовідносини:</a:t>
            </a: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16016" y="980728"/>
            <a:ext cx="4041775" cy="457200"/>
          </a:xfrm>
        </p:spPr>
        <p:txBody>
          <a:bodyPr>
            <a:normAutofit fontScale="92500"/>
          </a:bodyPr>
          <a:lstStyle/>
          <a:p>
            <a:r>
              <a:rPr lang="uk-UA" sz="1800" dirty="0" smtClean="0"/>
              <a:t>Дає відповіді на такі питання:</a:t>
            </a:r>
            <a:endParaRPr lang="ru-RU" sz="1800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4191000" cy="4405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499992" y="1484784"/>
            <a:ext cx="4260087" cy="5109935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Які цивільні права та обов'язки є у кожної людини?</a:t>
            </a:r>
          </a:p>
          <a:p>
            <a:endParaRPr lang="uk-UA" dirty="0" smtClean="0"/>
          </a:p>
          <a:p>
            <a:r>
              <a:rPr lang="uk-UA" dirty="0" smtClean="0"/>
              <a:t>Як правильно реалізовувати своє право власності та права на чужі речі?</a:t>
            </a:r>
          </a:p>
          <a:p>
            <a:endParaRPr lang="uk-UA" dirty="0" smtClean="0"/>
          </a:p>
          <a:p>
            <a:r>
              <a:rPr lang="uk-UA" dirty="0" smtClean="0"/>
              <a:t>Як захистити свої права?</a:t>
            </a:r>
          </a:p>
          <a:p>
            <a:endParaRPr lang="uk-UA" dirty="0" smtClean="0"/>
          </a:p>
          <a:p>
            <a:r>
              <a:rPr lang="uk-UA" dirty="0" smtClean="0"/>
              <a:t> Як не нашкодити собі, укладаючи різні види договорів?</a:t>
            </a:r>
          </a:p>
          <a:p>
            <a:endParaRPr lang="uk-UA" dirty="0" smtClean="0"/>
          </a:p>
          <a:p>
            <a:r>
              <a:rPr lang="uk-UA" dirty="0" smtClean="0"/>
              <a:t>Що робити, якщо порушені ваші права у </a:t>
            </a:r>
            <a:r>
              <a:rPr lang="uk-UA" dirty="0" err="1" smtClean="0"/>
              <a:t>недоговірних</a:t>
            </a:r>
            <a:r>
              <a:rPr lang="uk-UA" dirty="0" smtClean="0"/>
              <a:t> відносинах?</a:t>
            </a:r>
          </a:p>
          <a:p>
            <a:endParaRPr lang="uk-UA" dirty="0" smtClean="0"/>
          </a:p>
          <a:p>
            <a:r>
              <a:rPr lang="uk-UA" dirty="0" smtClean="0"/>
              <a:t>Що таке спадкування?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612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lochka\Documents\Академія міського господарства\програми бакалаврів\загруженное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66260"/>
            <a:ext cx="8352928" cy="6125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48062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Вивчення </a:t>
            </a:r>
            <a:r>
              <a:rPr lang="uk-UA" dirty="0"/>
              <a:t>правових основ цивільного права є необхідним і важливим не тільки для студентів-юристів, але і для студентів інших спеціальностей, що зумовлено постійною участю усіх осіб, не залежно від професійної підготовки у цивільно-правових відносинах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828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Allochka\Documents\Академія міського господарства\програми бакалаврів\images (1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479431"/>
            <a:ext cx="2304255" cy="1262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712968" cy="1224136"/>
          </a:xfrm>
        </p:spPr>
        <p:txBody>
          <a:bodyPr>
            <a:noAutofit/>
          </a:bodyPr>
          <a:lstStyle/>
          <a:p>
            <a:pPr algn="ctr"/>
            <a:r>
              <a:rPr lang="uk-UA" sz="2400" dirty="0" smtClean="0"/>
              <a:t>В курсі цивільного права розглядатимуться три основні змістовні модулі, що розкривають зміст цивільних правовідносин: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92500" lnSpcReduction="10000"/>
          </a:bodyPr>
          <a:lstStyle/>
          <a:p>
            <a:r>
              <a:rPr lang="uk-UA" sz="2400" dirty="0" smtClean="0"/>
              <a:t>Загальні положення цивільного права;</a:t>
            </a:r>
          </a:p>
          <a:p>
            <a:endParaRPr lang="uk-UA" sz="2400" dirty="0" smtClean="0"/>
          </a:p>
          <a:p>
            <a:endParaRPr lang="uk-UA" sz="2400" dirty="0" smtClean="0"/>
          </a:p>
          <a:p>
            <a:r>
              <a:rPr lang="uk-UA" sz="2400" dirty="0" smtClean="0"/>
              <a:t>Майнові та немайнові права;</a:t>
            </a:r>
          </a:p>
          <a:p>
            <a:endParaRPr lang="uk-UA" sz="2400" dirty="0" smtClean="0"/>
          </a:p>
          <a:p>
            <a:endParaRPr lang="uk-UA" sz="2400" dirty="0" smtClean="0"/>
          </a:p>
          <a:p>
            <a:r>
              <a:rPr lang="uk-UA" sz="2400" dirty="0" smtClean="0"/>
              <a:t>Захист цивільних прав.</a:t>
            </a:r>
          </a:p>
          <a:p>
            <a:endParaRPr lang="uk-UA" sz="2000" dirty="0" smtClean="0"/>
          </a:p>
          <a:p>
            <a:pPr marL="109728" indent="0">
              <a:buNone/>
            </a:pPr>
            <a:r>
              <a:rPr lang="uk-UA" b="1" dirty="0" smtClean="0"/>
              <a:t>Вивчення </a:t>
            </a:r>
            <a:r>
              <a:rPr lang="uk-UA" b="1" dirty="0"/>
              <a:t>запропонованих тем дозволить студентам легко орієнтуватись у </a:t>
            </a:r>
            <a:r>
              <a:rPr lang="uk-UA" b="1" dirty="0" smtClean="0"/>
              <a:t>вирішенні</a:t>
            </a:r>
          </a:p>
          <a:p>
            <a:pPr marL="109728" indent="0">
              <a:buNone/>
            </a:pPr>
            <a:r>
              <a:rPr lang="uk-UA" b="1" dirty="0" smtClean="0"/>
              <a:t>різних </a:t>
            </a:r>
            <a:r>
              <a:rPr lang="uk-UA" b="1" dirty="0"/>
              <a:t>життєвих ситуацій.</a:t>
            </a:r>
            <a:endParaRPr lang="uk-UA" b="1" dirty="0" smtClean="0"/>
          </a:p>
        </p:txBody>
      </p:sp>
      <p:pic>
        <p:nvPicPr>
          <p:cNvPr id="3074" name="Picture 2" descr="C:\Users\Allochka\Documents\Академія міського господарства\програми бакалаврів\images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7814" y="3428999"/>
            <a:ext cx="1501500" cy="116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llochka\Documents\Академія міського господарства\програми бакалаврів\images (1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338" y="2501304"/>
            <a:ext cx="1009930" cy="92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Allochka\Documents\Академія міського господарства\програми бакалаврів\imag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232" y="4051393"/>
            <a:ext cx="1385199" cy="86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Allochka\Documents\Академія міського господарства\програми бакалаврів\images (10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132" y="5301208"/>
            <a:ext cx="2756699" cy="1031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99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Орієнтація в господарському </a:t>
            </a:r>
            <a:b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законодавстві – ключ до успішного</a:t>
            </a:r>
            <a:b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майбутнього.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dirty="0"/>
              <a:t> </a:t>
            </a:r>
            <a:r>
              <a:rPr lang="uk-UA" dirty="0" smtClean="0"/>
              <a:t> 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На жаль, багато людей сьогодні навіть не сподіваються що в їхніх руках є потужний засіб вирішення проблем, яким не так важко користуватися, як може здаватися.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В період становлення ринкової економіки кожен учасник ринкових правовідносин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повинен бути знайомим із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законодавством.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  Знати усе неможливо, але </a:t>
            </a:r>
            <a:br>
              <a:rPr lang="uk-UA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важливо знати де шукати.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600" dirty="0" smtClean="0">
                <a:latin typeface="Times New Roman" pitchFamily="18" charset="0"/>
                <a:cs typeface="Times New Roman" pitchFamily="18" charset="0"/>
              </a:rPr>
            </a:br>
            <a:endParaRPr lang="ru-RU" sz="2600" dirty="0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026506"/>
            <a:ext cx="2736304" cy="2554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460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36904" cy="1152128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Господарське право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1560" y="1556792"/>
            <a:ext cx="3931920" cy="438912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uk-UA" dirty="0" smtClean="0"/>
              <a:t>Одна із найбільш важливих </a:t>
            </a:r>
            <a:r>
              <a:rPr lang="uk-UA" b="1" dirty="0" smtClean="0"/>
              <a:t>галузей права</a:t>
            </a:r>
            <a:r>
              <a:rPr lang="uk-UA" dirty="0" smtClean="0"/>
              <a:t>, що виражається у сукупності правових норм, які регулюють суспільні відносини, які виникають у процесі реалізації конституційного права </a:t>
            </a:r>
            <a:r>
              <a:rPr lang="uk-UA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підприємницьку діяльність.</a:t>
            </a:r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628800"/>
            <a:ext cx="4249168" cy="4249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796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83880" cy="1512168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Господарське право дає відповідь на такі важливі для організації професійного життя питання: 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5145" y="1844824"/>
            <a:ext cx="8183880" cy="4597351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Як можна захистити власні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Як відкрити власну справу?</a:t>
            </a:r>
          </a:p>
          <a:p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Як зорієнтуватися в стрімкому </a:t>
            </a: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потоці правової інформації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обрати правові норми, </a:t>
            </a:r>
          </a:p>
          <a:p>
            <a:pPr marL="0" indent="0"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які слід застосувати?</a:t>
            </a:r>
          </a:p>
          <a:p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354" y="1268760"/>
            <a:ext cx="1554915" cy="1389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149" y="5157192"/>
            <a:ext cx="1690090" cy="1337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44" y="2492896"/>
            <a:ext cx="1900982" cy="1361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 descr="http://lifehacker.ru/wp-content/uploads/2015/11/shutterstock_266817797_1446469363-630x31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004" y="4024945"/>
            <a:ext cx="2283452" cy="1144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458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2624</TotalTime>
  <Words>743</Words>
  <Application>Microsoft Office PowerPoint</Application>
  <PresentationFormat>Экран (4:3)</PresentationFormat>
  <Paragraphs>105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Правове забезпечення господарської діяльності  для напрямів підготовки «Електромеханіка», «Елекротехніка та електротехнології» </vt:lpstr>
      <vt:lpstr>                 Право – це:   1) потужний захисний механізм, знання якого допомагають попередити посягання на свої законні права.  2) потужний механізм регулювання відносин, знання якого створюють можливість розвитку професійної діяльності особистості.</vt:lpstr>
      <vt:lpstr>Презентация PowerPoint</vt:lpstr>
      <vt:lpstr>Цивільне право:</vt:lpstr>
      <vt:lpstr>Вивчення правових основ цивільного права є необхідним і важливим не тільки для студентів-юристів, але і для студентів інших спеціальностей, що зумовлено постійною участю усіх осіб, не залежно від професійної підготовки у цивільно-правових відносинах</vt:lpstr>
      <vt:lpstr>В курсі цивільного права розглядатимуться три основні змістовні модулі, що розкривають зміст цивільних правовідносин:</vt:lpstr>
      <vt:lpstr>Орієнтація в господарському  законодавстві – ключ до успішного майбутнього.</vt:lpstr>
      <vt:lpstr>Господарське право</vt:lpstr>
      <vt:lpstr>Господарське право дає відповідь на такі важливі для організації професійного життя питання: </vt:lpstr>
      <vt:lpstr>Дисципліна «Господарське право» включає такі змістовні модулі:</vt:lpstr>
      <vt:lpstr>Договірне право  є сукупністю норм, які регулюють відносини, що виникають на стадії укладення договору та стадії виконання договору, й відповідно встановлюють:</vt:lpstr>
      <vt:lpstr>ДОГОВІР – ЦЕ УНІВЕРСАЛЬНА ПРАВОВА КОНСТРУКЦІЯ. </vt:lpstr>
      <vt:lpstr>Вивчення «Договірного права» дає відповіді на такі питання:</vt:lpstr>
      <vt:lpstr>Дисципліна «Договірне право» включає такі змістовні модулі:</vt:lpstr>
      <vt:lpstr>Результатом вивчення комплексу дисциплін: «Цивільне право», «Господарське право», «Договірне право», що входять до програми «Правове забезпечення господарської діяльності» є:</vt:lpstr>
      <vt:lpstr>Методи навчання спрямовані на:</vt:lpstr>
      <vt:lpstr>Бажаємо успіхів!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Правове забезпечення господарської діяльності  для напрямів підготовки «Електромеханіка», Елекротехніка та електротехнології» </dc:title>
  <dc:creator>Allochka</dc:creator>
  <cp:lastModifiedBy>Allochka</cp:lastModifiedBy>
  <cp:revision>18</cp:revision>
  <dcterms:created xsi:type="dcterms:W3CDTF">2016-05-07T08:42:04Z</dcterms:created>
  <dcterms:modified xsi:type="dcterms:W3CDTF">2016-05-10T05:22:24Z</dcterms:modified>
</cp:coreProperties>
</file>