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5" r:id="rId2"/>
    <p:sldId id="270" r:id="rId3"/>
    <p:sldId id="269" r:id="rId4"/>
    <p:sldId id="272" r:id="rId5"/>
    <p:sldId id="273" r:id="rId6"/>
    <p:sldId id="274" r:id="rId7"/>
    <p:sldId id="279" r:id="rId8"/>
    <p:sldId id="280" r:id="rId9"/>
    <p:sldId id="275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E27497-5546-4479-A7D0-0C078DC21CB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C7A718-9C65-4CBC-820C-790CB1BFDCA5}">
      <dgm:prSet phldrT="[Текст]"/>
      <dgm:spPr/>
      <dgm:t>
        <a:bodyPr/>
        <a:lstStyle/>
        <a:p>
          <a:r>
            <a:rPr lang="ru-RU" dirty="0" smtClean="0"/>
            <a:t>Международные бизнес стратегии</a:t>
          </a:r>
          <a:endParaRPr lang="ru-RU" dirty="0"/>
        </a:p>
      </dgm:t>
    </dgm:pt>
    <dgm:pt modelId="{4A5AF857-59F3-4B08-93C0-64133C25F463}" type="parTrans" cxnId="{A3F81634-20E0-477C-8ED2-B6B1EE37F95B}">
      <dgm:prSet/>
      <dgm:spPr/>
      <dgm:t>
        <a:bodyPr/>
        <a:lstStyle/>
        <a:p>
          <a:endParaRPr lang="ru-RU"/>
        </a:p>
      </dgm:t>
    </dgm:pt>
    <dgm:pt modelId="{4A03E9E3-97EC-47C1-A6FD-D8E8ADFABEDA}" type="sibTrans" cxnId="{A3F81634-20E0-477C-8ED2-B6B1EE37F95B}">
      <dgm:prSet/>
      <dgm:spPr/>
      <dgm:t>
        <a:bodyPr/>
        <a:lstStyle/>
        <a:p>
          <a:endParaRPr lang="ru-RU"/>
        </a:p>
      </dgm:t>
    </dgm:pt>
    <dgm:pt modelId="{419D289F-F60E-426F-9AE5-7002DD8C0D7B}">
      <dgm:prSet phldrT="[Текст]"/>
      <dgm:spPr/>
      <dgm:t>
        <a:bodyPr/>
        <a:lstStyle/>
        <a:p>
          <a:r>
            <a:rPr lang="ru-RU" dirty="0" smtClean="0"/>
            <a:t>канд. </a:t>
          </a:r>
          <a:r>
            <a:rPr lang="ru-RU" dirty="0" err="1" smtClean="0"/>
            <a:t>экон</a:t>
          </a:r>
          <a:r>
            <a:rPr lang="ru-RU" dirty="0" smtClean="0"/>
            <a:t>. наук, доцент </a:t>
          </a:r>
          <a:r>
            <a:rPr lang="ru-RU" dirty="0" err="1" smtClean="0"/>
            <a:t>Гриненко</a:t>
          </a:r>
          <a:r>
            <a:rPr lang="ru-RU" dirty="0" smtClean="0"/>
            <a:t> В.В., международный сертификат </a:t>
          </a:r>
          <a:r>
            <a:rPr lang="en-US" dirty="0" smtClean="0"/>
            <a:t>B2</a:t>
          </a:r>
          <a:r>
            <a:rPr lang="uk-UA" dirty="0" smtClean="0"/>
            <a:t>, </a:t>
          </a:r>
          <a:r>
            <a:rPr lang="uk-UA" dirty="0" err="1" smtClean="0"/>
            <a:t>прошел</a:t>
          </a:r>
          <a:r>
            <a:rPr lang="uk-UA" dirty="0" smtClean="0"/>
            <a:t> </a:t>
          </a:r>
          <a:r>
            <a:rPr lang="uk-UA" dirty="0" err="1" smtClean="0"/>
            <a:t>стажировку</a:t>
          </a:r>
          <a:r>
            <a:rPr lang="uk-UA" dirty="0" smtClean="0"/>
            <a:t> в </a:t>
          </a:r>
          <a:r>
            <a:rPr lang="uk-UA" dirty="0" err="1" smtClean="0"/>
            <a:t>Университете</a:t>
          </a:r>
          <a:r>
            <a:rPr lang="uk-UA" dirty="0" smtClean="0"/>
            <a:t> Аристотеля г. Салоники, </a:t>
          </a:r>
          <a:r>
            <a:rPr lang="uk-UA" dirty="0" err="1" smtClean="0"/>
            <a:t>Греция</a:t>
          </a:r>
          <a:endParaRPr lang="ru-RU" dirty="0"/>
        </a:p>
      </dgm:t>
    </dgm:pt>
    <dgm:pt modelId="{D685573F-0000-4D31-B1A2-2E2FB83D629C}" type="parTrans" cxnId="{BF18EE7A-E272-4EE0-9EAF-8E5BB67A53F9}">
      <dgm:prSet/>
      <dgm:spPr/>
      <dgm:t>
        <a:bodyPr/>
        <a:lstStyle/>
        <a:p>
          <a:endParaRPr lang="ru-RU"/>
        </a:p>
      </dgm:t>
    </dgm:pt>
    <dgm:pt modelId="{752ED956-FC5A-4D91-BAB0-CA7854E83915}" type="sibTrans" cxnId="{BF18EE7A-E272-4EE0-9EAF-8E5BB67A53F9}">
      <dgm:prSet/>
      <dgm:spPr/>
      <dgm:t>
        <a:bodyPr/>
        <a:lstStyle/>
        <a:p>
          <a:endParaRPr lang="ru-RU"/>
        </a:p>
      </dgm:t>
    </dgm:pt>
    <dgm:pt modelId="{6FCF6152-D463-463F-8505-2F048A47213B}">
      <dgm:prSet phldrT="[Текст]"/>
      <dgm:spPr/>
      <dgm:t>
        <a:bodyPr/>
        <a:lstStyle/>
        <a:p>
          <a:r>
            <a:rPr lang="ru-RU" dirty="0" smtClean="0"/>
            <a:t>Международный маркетинг</a:t>
          </a:r>
          <a:endParaRPr lang="ru-RU" dirty="0"/>
        </a:p>
      </dgm:t>
    </dgm:pt>
    <dgm:pt modelId="{AABE6C17-AF0A-48B5-90EC-413C9ADA2F86}" type="parTrans" cxnId="{E57A7F5C-61F7-459B-BF8A-5C1D0BEBC8DC}">
      <dgm:prSet/>
      <dgm:spPr/>
      <dgm:t>
        <a:bodyPr/>
        <a:lstStyle/>
        <a:p>
          <a:endParaRPr lang="ru-RU"/>
        </a:p>
      </dgm:t>
    </dgm:pt>
    <dgm:pt modelId="{A3B5BD1B-D62D-419C-A14E-53FC81BE2DC3}" type="sibTrans" cxnId="{E57A7F5C-61F7-459B-BF8A-5C1D0BEBC8DC}">
      <dgm:prSet/>
      <dgm:spPr/>
      <dgm:t>
        <a:bodyPr/>
        <a:lstStyle/>
        <a:p>
          <a:endParaRPr lang="ru-RU"/>
        </a:p>
      </dgm:t>
    </dgm:pt>
    <dgm:pt modelId="{131B9B30-DE0F-4851-9113-356238F8AF8F}">
      <dgm:prSet phldrT="[Текст]"/>
      <dgm:spPr/>
      <dgm:t>
        <a:bodyPr/>
        <a:lstStyle/>
        <a:p>
          <a:r>
            <a:rPr lang="ru-RU" dirty="0" err="1" smtClean="0"/>
            <a:t>докт</a:t>
          </a:r>
          <a:r>
            <a:rPr lang="ru-RU" dirty="0" smtClean="0"/>
            <a:t>. </a:t>
          </a:r>
          <a:r>
            <a:rPr lang="ru-RU" dirty="0" err="1" smtClean="0"/>
            <a:t>экон</a:t>
          </a:r>
          <a:r>
            <a:rPr lang="ru-RU" dirty="0" smtClean="0"/>
            <a:t>. наук, доцент,</a:t>
          </a:r>
          <a:endParaRPr lang="ru-RU" dirty="0"/>
        </a:p>
      </dgm:t>
    </dgm:pt>
    <dgm:pt modelId="{11505114-1EFA-4219-9FA4-45F434BD3030}" type="parTrans" cxnId="{AE56AF27-F4C3-4DDA-886C-71262CF0D8D8}">
      <dgm:prSet/>
      <dgm:spPr/>
      <dgm:t>
        <a:bodyPr/>
        <a:lstStyle/>
        <a:p>
          <a:endParaRPr lang="ru-RU"/>
        </a:p>
      </dgm:t>
    </dgm:pt>
    <dgm:pt modelId="{84215657-BC38-4065-B1F8-4A0E288D811B}" type="sibTrans" cxnId="{AE56AF27-F4C3-4DDA-886C-71262CF0D8D8}">
      <dgm:prSet/>
      <dgm:spPr/>
      <dgm:t>
        <a:bodyPr/>
        <a:lstStyle/>
        <a:p>
          <a:endParaRPr lang="ru-RU"/>
        </a:p>
      </dgm:t>
    </dgm:pt>
    <dgm:pt modelId="{5ACE3DA4-84F2-411C-88FD-3C609EBE3114}">
      <dgm:prSet phldrT="[Текст]"/>
      <dgm:spPr/>
      <dgm:t>
        <a:bodyPr/>
        <a:lstStyle/>
        <a:p>
          <a:r>
            <a:rPr lang="ru-RU" dirty="0" smtClean="0"/>
            <a:t>Бизнес коммуникации</a:t>
          </a:r>
          <a:endParaRPr lang="ru-RU" dirty="0"/>
        </a:p>
      </dgm:t>
    </dgm:pt>
    <dgm:pt modelId="{30E4ECB8-F625-48D1-94F5-0E84AAE80359}" type="parTrans" cxnId="{1F424388-63E9-4D79-B2DD-BC0361FC667A}">
      <dgm:prSet/>
      <dgm:spPr/>
      <dgm:t>
        <a:bodyPr/>
        <a:lstStyle/>
        <a:p>
          <a:endParaRPr lang="ru-RU"/>
        </a:p>
      </dgm:t>
    </dgm:pt>
    <dgm:pt modelId="{494F2DD1-8779-41D1-8501-1DFA595C2AB1}" type="sibTrans" cxnId="{1F424388-63E9-4D79-B2DD-BC0361FC667A}">
      <dgm:prSet/>
      <dgm:spPr/>
      <dgm:t>
        <a:bodyPr/>
        <a:lstStyle/>
        <a:p>
          <a:endParaRPr lang="ru-RU"/>
        </a:p>
      </dgm:t>
    </dgm:pt>
    <dgm:pt modelId="{9F2AFAC6-7AA0-4C27-B1FA-85B4BCE82529}">
      <dgm:prSet phldrT="[Текст]"/>
      <dgm:spPr/>
      <dgm:t>
        <a:bodyPr/>
        <a:lstStyle/>
        <a:p>
          <a:r>
            <a:rPr lang="ru-RU" dirty="0" smtClean="0"/>
            <a:t>канд. </a:t>
          </a:r>
          <a:r>
            <a:rPr lang="ru-RU" dirty="0" err="1" smtClean="0"/>
            <a:t>экон</a:t>
          </a:r>
          <a:r>
            <a:rPr lang="ru-RU" dirty="0" smtClean="0"/>
            <a:t>. наук, доцент</a:t>
          </a:r>
          <a:endParaRPr lang="ru-RU" dirty="0"/>
        </a:p>
      </dgm:t>
    </dgm:pt>
    <dgm:pt modelId="{7F53E58A-940A-40BD-8FAF-F60588A7859D}" type="parTrans" cxnId="{22B50534-7372-430D-A445-845CB04022D8}">
      <dgm:prSet/>
      <dgm:spPr/>
      <dgm:t>
        <a:bodyPr/>
        <a:lstStyle/>
        <a:p>
          <a:endParaRPr lang="ru-RU"/>
        </a:p>
      </dgm:t>
    </dgm:pt>
    <dgm:pt modelId="{7FBA3B7D-17DA-4153-9828-D7C6AB096428}" type="sibTrans" cxnId="{22B50534-7372-430D-A445-845CB04022D8}">
      <dgm:prSet/>
      <dgm:spPr/>
      <dgm:t>
        <a:bodyPr/>
        <a:lstStyle/>
        <a:p>
          <a:endParaRPr lang="ru-RU"/>
        </a:p>
      </dgm:t>
    </dgm:pt>
    <dgm:pt modelId="{B26898F9-3405-4BC2-95B5-8BD7EF4A6D33}">
      <dgm:prSet phldrT="[Текст]"/>
      <dgm:spPr/>
      <dgm:t>
        <a:bodyPr/>
        <a:lstStyle/>
        <a:p>
          <a:r>
            <a:rPr lang="ru-RU" dirty="0" smtClean="0"/>
            <a:t>Запорожец А.В.</a:t>
          </a:r>
          <a:r>
            <a:rPr lang="en-US" dirty="0" smtClean="0"/>
            <a:t> </a:t>
          </a:r>
          <a:r>
            <a:rPr lang="ru-RU" dirty="0" smtClean="0"/>
            <a:t>Международный сертификат </a:t>
          </a:r>
          <a:r>
            <a:rPr lang="en-US" dirty="0" smtClean="0"/>
            <a:t>B</a:t>
          </a:r>
          <a:r>
            <a:rPr lang="ru-RU" dirty="0" smtClean="0"/>
            <a:t>1</a:t>
          </a:r>
          <a:endParaRPr lang="ru-RU" dirty="0"/>
        </a:p>
      </dgm:t>
    </dgm:pt>
    <dgm:pt modelId="{6B17D134-0701-403B-8EA9-2A6C3D39ACF9}" type="parTrans" cxnId="{FEAC6F10-8DF6-41B6-AAC9-54DDD369958D}">
      <dgm:prSet/>
      <dgm:spPr/>
      <dgm:t>
        <a:bodyPr/>
        <a:lstStyle/>
        <a:p>
          <a:endParaRPr lang="ru-RU"/>
        </a:p>
      </dgm:t>
    </dgm:pt>
    <dgm:pt modelId="{6429566D-8A88-48A2-9781-C5F251465A5C}" type="sibTrans" cxnId="{FEAC6F10-8DF6-41B6-AAC9-54DDD369958D}">
      <dgm:prSet/>
      <dgm:spPr/>
      <dgm:t>
        <a:bodyPr/>
        <a:lstStyle/>
        <a:p>
          <a:endParaRPr lang="ru-RU"/>
        </a:p>
      </dgm:t>
    </dgm:pt>
    <dgm:pt modelId="{55FB1BB5-F1CC-4A19-9CBB-6A1EDC8F2CDA}">
      <dgm:prSet/>
      <dgm:spPr/>
      <dgm:t>
        <a:bodyPr/>
        <a:lstStyle/>
        <a:p>
          <a:r>
            <a:rPr lang="ru-RU" dirty="0" smtClean="0"/>
            <a:t>Плотницкая С.И.,  международный сертификат </a:t>
          </a:r>
          <a:r>
            <a:rPr lang="en-US" dirty="0" smtClean="0"/>
            <a:t>B2</a:t>
          </a:r>
          <a:endParaRPr lang="ru-RU" dirty="0"/>
        </a:p>
      </dgm:t>
    </dgm:pt>
    <dgm:pt modelId="{DFFB094E-2659-45A0-A8A1-4C2E66C1852D}" type="parTrans" cxnId="{DBB8DECD-69ED-44C4-B520-2794FE6E0298}">
      <dgm:prSet/>
      <dgm:spPr/>
      <dgm:t>
        <a:bodyPr/>
        <a:lstStyle/>
        <a:p>
          <a:endParaRPr lang="ru-RU"/>
        </a:p>
      </dgm:t>
    </dgm:pt>
    <dgm:pt modelId="{99558539-6709-4FCB-A85C-5108A8A51A36}" type="sibTrans" cxnId="{DBB8DECD-69ED-44C4-B520-2794FE6E0298}">
      <dgm:prSet/>
      <dgm:spPr/>
      <dgm:t>
        <a:bodyPr/>
        <a:lstStyle/>
        <a:p>
          <a:endParaRPr lang="ru-RU"/>
        </a:p>
      </dgm:t>
    </dgm:pt>
    <dgm:pt modelId="{18B5F4D9-4C79-45FA-BF22-0B3D8DF17B91}" type="pres">
      <dgm:prSet presAssocID="{3AE27497-5546-4479-A7D0-0C078DC21C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E90988-37D5-4A6A-A03E-76D79F4E1FAA}" type="pres">
      <dgm:prSet presAssocID="{03C7A718-9C65-4CBC-820C-790CB1BFDCA5}" presName="linNode" presStyleCnt="0"/>
      <dgm:spPr/>
    </dgm:pt>
    <dgm:pt modelId="{F89CA9F0-5678-4198-B4DC-C424E4D410F6}" type="pres">
      <dgm:prSet presAssocID="{03C7A718-9C65-4CBC-820C-790CB1BFDCA5}" presName="parentText" presStyleLbl="node1" presStyleIdx="0" presStyleCnt="3" custScaleX="1628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CEE58B-6F6A-4BA8-AE66-A62288141F99}" type="pres">
      <dgm:prSet presAssocID="{03C7A718-9C65-4CBC-820C-790CB1BFDCA5}" presName="descendantText" presStyleLbl="alignAccFollowNode1" presStyleIdx="0" presStyleCnt="3" custScaleX="83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489A11-407C-4BCF-9620-90F24E8C79E1}" type="pres">
      <dgm:prSet presAssocID="{4A03E9E3-97EC-47C1-A6FD-D8E8ADFABEDA}" presName="sp" presStyleCnt="0"/>
      <dgm:spPr/>
    </dgm:pt>
    <dgm:pt modelId="{BC04E51F-E0C2-4CB8-AE9A-2533445C1923}" type="pres">
      <dgm:prSet presAssocID="{6FCF6152-D463-463F-8505-2F048A47213B}" presName="linNode" presStyleCnt="0"/>
      <dgm:spPr/>
    </dgm:pt>
    <dgm:pt modelId="{7878D6B6-B7F3-4554-A490-A69D090E6D77}" type="pres">
      <dgm:prSet presAssocID="{6FCF6152-D463-463F-8505-2F048A47213B}" presName="parentText" presStyleLbl="node1" presStyleIdx="1" presStyleCnt="3" custScaleX="191056" custLinFactNeighborX="668" custLinFactNeighborY="-168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30F531-2BCD-40D3-A5AE-69F9DA4F2A39}" type="pres">
      <dgm:prSet presAssocID="{6FCF6152-D463-463F-8505-2F048A47213B}" presName="descendantText" presStyleLbl="alignAccFollowNode1" presStyleIdx="1" presStyleCnt="3" custScaleX="1003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09CDD-08ED-4F49-91F7-4AEEFEB1B1A3}" type="pres">
      <dgm:prSet presAssocID="{A3B5BD1B-D62D-419C-A14E-53FC81BE2DC3}" presName="sp" presStyleCnt="0"/>
      <dgm:spPr/>
    </dgm:pt>
    <dgm:pt modelId="{C0B7C1B3-CD10-44EB-B57E-69D1F85ABB44}" type="pres">
      <dgm:prSet presAssocID="{5ACE3DA4-84F2-411C-88FD-3C609EBE3114}" presName="linNode" presStyleCnt="0"/>
      <dgm:spPr/>
    </dgm:pt>
    <dgm:pt modelId="{8500DB53-FF06-49FF-9CF5-611BA33B5F31}" type="pres">
      <dgm:prSet presAssocID="{5ACE3DA4-84F2-411C-88FD-3C609EBE3114}" presName="parentText" presStyleLbl="node1" presStyleIdx="2" presStyleCnt="3" custScaleX="1963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570094-9146-495A-8293-E18B7B693F40}" type="pres">
      <dgm:prSet presAssocID="{5ACE3DA4-84F2-411C-88FD-3C609EBE311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5483BA-3C83-4406-A0CD-B4145C0F06DB}" type="presOf" srcId="{9F2AFAC6-7AA0-4C27-B1FA-85B4BCE82529}" destId="{67570094-9146-495A-8293-E18B7B693F40}" srcOrd="0" destOrd="0" presId="urn:microsoft.com/office/officeart/2005/8/layout/vList5"/>
    <dgm:cxn modelId="{79C2F882-2961-4C5F-83BD-835F59235E0A}" type="presOf" srcId="{131B9B30-DE0F-4851-9113-356238F8AF8F}" destId="{5430F531-2BCD-40D3-A5AE-69F9DA4F2A39}" srcOrd="0" destOrd="0" presId="urn:microsoft.com/office/officeart/2005/8/layout/vList5"/>
    <dgm:cxn modelId="{FEAC6F10-8DF6-41B6-AAC9-54DDD369958D}" srcId="{5ACE3DA4-84F2-411C-88FD-3C609EBE3114}" destId="{B26898F9-3405-4BC2-95B5-8BD7EF4A6D33}" srcOrd="1" destOrd="0" parTransId="{6B17D134-0701-403B-8EA9-2A6C3D39ACF9}" sibTransId="{6429566D-8A88-48A2-9781-C5F251465A5C}"/>
    <dgm:cxn modelId="{BF18EE7A-E272-4EE0-9EAF-8E5BB67A53F9}" srcId="{03C7A718-9C65-4CBC-820C-790CB1BFDCA5}" destId="{419D289F-F60E-426F-9AE5-7002DD8C0D7B}" srcOrd="0" destOrd="0" parTransId="{D685573F-0000-4D31-B1A2-2E2FB83D629C}" sibTransId="{752ED956-FC5A-4D91-BAB0-CA7854E83915}"/>
    <dgm:cxn modelId="{A3F81634-20E0-477C-8ED2-B6B1EE37F95B}" srcId="{3AE27497-5546-4479-A7D0-0C078DC21CBC}" destId="{03C7A718-9C65-4CBC-820C-790CB1BFDCA5}" srcOrd="0" destOrd="0" parTransId="{4A5AF857-59F3-4B08-93C0-64133C25F463}" sibTransId="{4A03E9E3-97EC-47C1-A6FD-D8E8ADFABEDA}"/>
    <dgm:cxn modelId="{E57A7F5C-61F7-459B-BF8A-5C1D0BEBC8DC}" srcId="{3AE27497-5546-4479-A7D0-0C078DC21CBC}" destId="{6FCF6152-D463-463F-8505-2F048A47213B}" srcOrd="1" destOrd="0" parTransId="{AABE6C17-AF0A-48B5-90EC-413C9ADA2F86}" sibTransId="{A3B5BD1B-D62D-419C-A14E-53FC81BE2DC3}"/>
    <dgm:cxn modelId="{D8D244A9-9E65-49C6-8120-0369A6315A13}" type="presOf" srcId="{B26898F9-3405-4BC2-95B5-8BD7EF4A6D33}" destId="{67570094-9146-495A-8293-E18B7B693F40}" srcOrd="0" destOrd="1" presId="urn:microsoft.com/office/officeart/2005/8/layout/vList5"/>
    <dgm:cxn modelId="{22B50534-7372-430D-A445-845CB04022D8}" srcId="{5ACE3DA4-84F2-411C-88FD-3C609EBE3114}" destId="{9F2AFAC6-7AA0-4C27-B1FA-85B4BCE82529}" srcOrd="0" destOrd="0" parTransId="{7F53E58A-940A-40BD-8FAF-F60588A7859D}" sibTransId="{7FBA3B7D-17DA-4153-9828-D7C6AB096428}"/>
    <dgm:cxn modelId="{AE56AF27-F4C3-4DDA-886C-71262CF0D8D8}" srcId="{6FCF6152-D463-463F-8505-2F048A47213B}" destId="{131B9B30-DE0F-4851-9113-356238F8AF8F}" srcOrd="0" destOrd="0" parTransId="{11505114-1EFA-4219-9FA4-45F434BD3030}" sibTransId="{84215657-BC38-4065-B1F8-4A0E288D811B}"/>
    <dgm:cxn modelId="{E12DAD18-806C-4735-97E6-61A09E01E21D}" type="presOf" srcId="{3AE27497-5546-4479-A7D0-0C078DC21CBC}" destId="{18B5F4D9-4C79-45FA-BF22-0B3D8DF17B91}" srcOrd="0" destOrd="0" presId="urn:microsoft.com/office/officeart/2005/8/layout/vList5"/>
    <dgm:cxn modelId="{DBB8DECD-69ED-44C4-B520-2794FE6E0298}" srcId="{6FCF6152-D463-463F-8505-2F048A47213B}" destId="{55FB1BB5-F1CC-4A19-9CBB-6A1EDC8F2CDA}" srcOrd="1" destOrd="0" parTransId="{DFFB094E-2659-45A0-A8A1-4C2E66C1852D}" sibTransId="{99558539-6709-4FCB-A85C-5108A8A51A36}"/>
    <dgm:cxn modelId="{E551F6B7-015F-433B-BBBB-69B665A01559}" type="presOf" srcId="{03C7A718-9C65-4CBC-820C-790CB1BFDCA5}" destId="{F89CA9F0-5678-4198-B4DC-C424E4D410F6}" srcOrd="0" destOrd="0" presId="urn:microsoft.com/office/officeart/2005/8/layout/vList5"/>
    <dgm:cxn modelId="{EAE7DE49-337E-4DF6-8852-473999387B28}" type="presOf" srcId="{5ACE3DA4-84F2-411C-88FD-3C609EBE3114}" destId="{8500DB53-FF06-49FF-9CF5-611BA33B5F31}" srcOrd="0" destOrd="0" presId="urn:microsoft.com/office/officeart/2005/8/layout/vList5"/>
    <dgm:cxn modelId="{1F424388-63E9-4D79-B2DD-BC0361FC667A}" srcId="{3AE27497-5546-4479-A7D0-0C078DC21CBC}" destId="{5ACE3DA4-84F2-411C-88FD-3C609EBE3114}" srcOrd="2" destOrd="0" parTransId="{30E4ECB8-F625-48D1-94F5-0E84AAE80359}" sibTransId="{494F2DD1-8779-41D1-8501-1DFA595C2AB1}"/>
    <dgm:cxn modelId="{6516319A-DAF4-4B80-8A74-7B24C6A5DBF8}" type="presOf" srcId="{419D289F-F60E-426F-9AE5-7002DD8C0D7B}" destId="{4FCEE58B-6F6A-4BA8-AE66-A62288141F99}" srcOrd="0" destOrd="0" presId="urn:microsoft.com/office/officeart/2005/8/layout/vList5"/>
    <dgm:cxn modelId="{3FBD607A-89A0-479B-B2A8-97D346CC9169}" type="presOf" srcId="{6FCF6152-D463-463F-8505-2F048A47213B}" destId="{7878D6B6-B7F3-4554-A490-A69D090E6D77}" srcOrd="0" destOrd="0" presId="urn:microsoft.com/office/officeart/2005/8/layout/vList5"/>
    <dgm:cxn modelId="{89108B69-4846-4E70-AA83-5D28408BFC28}" type="presOf" srcId="{55FB1BB5-F1CC-4A19-9CBB-6A1EDC8F2CDA}" destId="{5430F531-2BCD-40D3-A5AE-69F9DA4F2A39}" srcOrd="0" destOrd="1" presId="urn:microsoft.com/office/officeart/2005/8/layout/vList5"/>
    <dgm:cxn modelId="{3E5E1496-FECE-4044-A61E-A8AD2B8F04F1}" type="presParOf" srcId="{18B5F4D9-4C79-45FA-BF22-0B3D8DF17B91}" destId="{08E90988-37D5-4A6A-A03E-76D79F4E1FAA}" srcOrd="0" destOrd="0" presId="urn:microsoft.com/office/officeart/2005/8/layout/vList5"/>
    <dgm:cxn modelId="{54D845A9-86D3-4A82-A191-0626C6C873AA}" type="presParOf" srcId="{08E90988-37D5-4A6A-A03E-76D79F4E1FAA}" destId="{F89CA9F0-5678-4198-B4DC-C424E4D410F6}" srcOrd="0" destOrd="0" presId="urn:microsoft.com/office/officeart/2005/8/layout/vList5"/>
    <dgm:cxn modelId="{9A2F1977-265F-4D8D-A5C9-59158C2EE965}" type="presParOf" srcId="{08E90988-37D5-4A6A-A03E-76D79F4E1FAA}" destId="{4FCEE58B-6F6A-4BA8-AE66-A62288141F99}" srcOrd="1" destOrd="0" presId="urn:microsoft.com/office/officeart/2005/8/layout/vList5"/>
    <dgm:cxn modelId="{A53DED66-9A58-4070-9412-CE053B22CE0E}" type="presParOf" srcId="{18B5F4D9-4C79-45FA-BF22-0B3D8DF17B91}" destId="{E6489A11-407C-4BCF-9620-90F24E8C79E1}" srcOrd="1" destOrd="0" presId="urn:microsoft.com/office/officeart/2005/8/layout/vList5"/>
    <dgm:cxn modelId="{DB7ABD61-9E80-4F9B-90E1-3556AC51099C}" type="presParOf" srcId="{18B5F4D9-4C79-45FA-BF22-0B3D8DF17B91}" destId="{BC04E51F-E0C2-4CB8-AE9A-2533445C1923}" srcOrd="2" destOrd="0" presId="urn:microsoft.com/office/officeart/2005/8/layout/vList5"/>
    <dgm:cxn modelId="{84BC6461-B99F-4C59-ABBD-CB4A08F9B066}" type="presParOf" srcId="{BC04E51F-E0C2-4CB8-AE9A-2533445C1923}" destId="{7878D6B6-B7F3-4554-A490-A69D090E6D77}" srcOrd="0" destOrd="0" presId="urn:microsoft.com/office/officeart/2005/8/layout/vList5"/>
    <dgm:cxn modelId="{B50034DF-A963-47E0-88E5-960134B9E51D}" type="presParOf" srcId="{BC04E51F-E0C2-4CB8-AE9A-2533445C1923}" destId="{5430F531-2BCD-40D3-A5AE-69F9DA4F2A39}" srcOrd="1" destOrd="0" presId="urn:microsoft.com/office/officeart/2005/8/layout/vList5"/>
    <dgm:cxn modelId="{95FD53A1-E1FE-4E64-9F23-F1579516BCC3}" type="presParOf" srcId="{18B5F4D9-4C79-45FA-BF22-0B3D8DF17B91}" destId="{03C09CDD-08ED-4F49-91F7-4AEEFEB1B1A3}" srcOrd="3" destOrd="0" presId="urn:microsoft.com/office/officeart/2005/8/layout/vList5"/>
    <dgm:cxn modelId="{F595E4C3-E4F9-4612-86FE-654966D688D5}" type="presParOf" srcId="{18B5F4D9-4C79-45FA-BF22-0B3D8DF17B91}" destId="{C0B7C1B3-CD10-44EB-B57E-69D1F85ABB44}" srcOrd="4" destOrd="0" presId="urn:microsoft.com/office/officeart/2005/8/layout/vList5"/>
    <dgm:cxn modelId="{C90733FA-8A0A-4B6F-B07F-4A8C2721EFF0}" type="presParOf" srcId="{C0B7C1B3-CD10-44EB-B57E-69D1F85ABB44}" destId="{8500DB53-FF06-49FF-9CF5-611BA33B5F31}" srcOrd="0" destOrd="0" presId="urn:microsoft.com/office/officeart/2005/8/layout/vList5"/>
    <dgm:cxn modelId="{637E6B2D-9DCF-4A36-AD11-24A12C0703DE}" type="presParOf" srcId="{C0B7C1B3-CD10-44EB-B57E-69D1F85ABB44}" destId="{67570094-9146-495A-8293-E18B7B693F40}" srcOrd="1" destOrd="0" presId="urn:microsoft.com/office/officeart/2005/8/layout/vList5"/>
  </dgm:cxnLst>
  <dgm:bg/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1D3592-FB44-43C2-B81D-0AC5397967F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512CFD-C874-444D-A4D7-D22302F493EB}">
      <dgm:prSet custT="1"/>
      <dgm:spPr/>
      <dgm:t>
        <a:bodyPr/>
        <a:lstStyle/>
        <a:p>
          <a:pPr rtl="0"/>
          <a:r>
            <a:rPr lang="ru-RU" sz="1400" dirty="0" smtClean="0"/>
            <a:t>1. Комплексный стратегический анализ направлений развития бизнеса</a:t>
          </a:r>
          <a:endParaRPr lang="ru-RU" sz="1400" dirty="0"/>
        </a:p>
      </dgm:t>
    </dgm:pt>
    <dgm:pt modelId="{4E8717C9-F67D-4EBF-97EB-026C43423F79}" type="parTrans" cxnId="{83F88E52-D7CF-4AAB-A37A-2B82CD76CE63}">
      <dgm:prSet/>
      <dgm:spPr/>
      <dgm:t>
        <a:bodyPr/>
        <a:lstStyle/>
        <a:p>
          <a:endParaRPr lang="ru-RU"/>
        </a:p>
      </dgm:t>
    </dgm:pt>
    <dgm:pt modelId="{C6B0162E-FAD9-4458-8C23-2B39012C08A8}" type="sibTrans" cxnId="{83F88E52-D7CF-4AAB-A37A-2B82CD76CE63}">
      <dgm:prSet/>
      <dgm:spPr/>
      <dgm:t>
        <a:bodyPr/>
        <a:lstStyle/>
        <a:p>
          <a:endParaRPr lang="ru-RU"/>
        </a:p>
      </dgm:t>
    </dgm:pt>
    <dgm:pt modelId="{BAC7F748-72D3-4F0B-8141-D2D8384AD2CD}">
      <dgm:prSet custT="1"/>
      <dgm:spPr/>
      <dgm:t>
        <a:bodyPr/>
        <a:lstStyle/>
        <a:p>
          <a:pPr rtl="0"/>
          <a:r>
            <a:rPr lang="ru-RU" sz="1400" dirty="0" smtClean="0"/>
            <a:t>2. Экономическое обоснование выбора стратегии для расширения деятельности компании;</a:t>
          </a:r>
          <a:endParaRPr lang="ru-RU" sz="1400" dirty="0"/>
        </a:p>
      </dgm:t>
    </dgm:pt>
    <dgm:pt modelId="{6C59CC62-9351-4474-8A09-5E62510050B4}" type="parTrans" cxnId="{3ACBA6CB-400F-4F45-8A17-108233E6D03B}">
      <dgm:prSet/>
      <dgm:spPr/>
      <dgm:t>
        <a:bodyPr/>
        <a:lstStyle/>
        <a:p>
          <a:endParaRPr lang="ru-RU"/>
        </a:p>
      </dgm:t>
    </dgm:pt>
    <dgm:pt modelId="{06236C03-EA58-42D8-905F-D8E27B1522E0}" type="sibTrans" cxnId="{3ACBA6CB-400F-4F45-8A17-108233E6D03B}">
      <dgm:prSet/>
      <dgm:spPr/>
      <dgm:t>
        <a:bodyPr/>
        <a:lstStyle/>
        <a:p>
          <a:endParaRPr lang="ru-RU"/>
        </a:p>
      </dgm:t>
    </dgm:pt>
    <dgm:pt modelId="{44A71E93-4FFD-4AD2-A749-5CCAE7AE46F1}">
      <dgm:prSet custT="1"/>
      <dgm:spPr/>
      <dgm:t>
        <a:bodyPr/>
        <a:lstStyle/>
        <a:p>
          <a:pPr rtl="0"/>
          <a:r>
            <a:rPr lang="ru-RU" sz="1400" dirty="0" smtClean="0"/>
            <a:t>3. Выбор партнёров в стране присутствия и стратегия взаимодействия с ними</a:t>
          </a:r>
          <a:endParaRPr lang="ru-RU" sz="1400" dirty="0"/>
        </a:p>
      </dgm:t>
    </dgm:pt>
    <dgm:pt modelId="{54FC5C00-1DF9-43AB-95FC-309BA0214671}" type="parTrans" cxnId="{DE4149D7-919D-4F50-B39C-99F684BC2582}">
      <dgm:prSet/>
      <dgm:spPr/>
      <dgm:t>
        <a:bodyPr/>
        <a:lstStyle/>
        <a:p>
          <a:endParaRPr lang="ru-RU"/>
        </a:p>
      </dgm:t>
    </dgm:pt>
    <dgm:pt modelId="{A2375C3E-E1D1-4640-B6A4-2655003E34D7}" type="sibTrans" cxnId="{DE4149D7-919D-4F50-B39C-99F684BC2582}">
      <dgm:prSet/>
      <dgm:spPr/>
      <dgm:t>
        <a:bodyPr/>
        <a:lstStyle/>
        <a:p>
          <a:endParaRPr lang="ru-RU"/>
        </a:p>
      </dgm:t>
    </dgm:pt>
    <dgm:pt modelId="{B4E4396F-237F-40D1-A478-8B2130EF571B}">
      <dgm:prSet/>
      <dgm:spPr/>
      <dgm:t>
        <a:bodyPr/>
        <a:lstStyle/>
        <a:p>
          <a:pPr rtl="0"/>
          <a:r>
            <a:rPr lang="ru-RU" dirty="0" smtClean="0"/>
            <a:t>4. Разработка маркетинговых стратегий и программ  </a:t>
          </a:r>
          <a:endParaRPr lang="ru-RU" dirty="0"/>
        </a:p>
      </dgm:t>
    </dgm:pt>
    <dgm:pt modelId="{5CAFCDC1-A1B3-42D3-935C-A1D234311C51}" type="parTrans" cxnId="{223607F1-3D7B-4DAF-98BE-F116D7DCD53E}">
      <dgm:prSet/>
      <dgm:spPr/>
      <dgm:t>
        <a:bodyPr/>
        <a:lstStyle/>
        <a:p>
          <a:endParaRPr lang="ru-RU"/>
        </a:p>
      </dgm:t>
    </dgm:pt>
    <dgm:pt modelId="{B286EB6E-D79D-4813-B10B-0C127C54DA2C}" type="sibTrans" cxnId="{223607F1-3D7B-4DAF-98BE-F116D7DCD53E}">
      <dgm:prSet/>
      <dgm:spPr/>
      <dgm:t>
        <a:bodyPr/>
        <a:lstStyle/>
        <a:p>
          <a:endParaRPr lang="ru-RU"/>
        </a:p>
      </dgm:t>
    </dgm:pt>
    <dgm:pt modelId="{3ABE80B2-0E1C-4D9D-BF1D-70702C9872D5}">
      <dgm:prSet custT="1"/>
      <dgm:spPr/>
      <dgm:t>
        <a:bodyPr/>
        <a:lstStyle/>
        <a:p>
          <a:pPr rtl="0"/>
          <a:r>
            <a:rPr lang="ru-RU" sz="1400" dirty="0" smtClean="0"/>
            <a:t>5. </a:t>
          </a:r>
          <a:r>
            <a:rPr lang="ru-RU" sz="1400" dirty="0" err="1" smtClean="0"/>
            <a:t>Кросс-культурные</a:t>
          </a:r>
          <a:r>
            <a:rPr lang="ru-RU" sz="1400" dirty="0" smtClean="0"/>
            <a:t> особенности ведения бизнеса.</a:t>
          </a:r>
          <a:endParaRPr lang="ru-RU" sz="1400" dirty="0"/>
        </a:p>
      </dgm:t>
    </dgm:pt>
    <dgm:pt modelId="{382FD258-8229-43A0-910F-46EFD5596795}" type="parTrans" cxnId="{07C1DFD6-CDF1-439B-8547-633FEE07DC0F}">
      <dgm:prSet/>
      <dgm:spPr/>
      <dgm:t>
        <a:bodyPr/>
        <a:lstStyle/>
        <a:p>
          <a:endParaRPr lang="ru-RU"/>
        </a:p>
      </dgm:t>
    </dgm:pt>
    <dgm:pt modelId="{EEF018DC-A40B-4A18-8508-FB34F8FA046D}" type="sibTrans" cxnId="{07C1DFD6-CDF1-439B-8547-633FEE07DC0F}">
      <dgm:prSet/>
      <dgm:spPr/>
      <dgm:t>
        <a:bodyPr/>
        <a:lstStyle/>
        <a:p>
          <a:endParaRPr lang="ru-RU"/>
        </a:p>
      </dgm:t>
    </dgm:pt>
    <dgm:pt modelId="{27B21D32-9590-44E1-911B-94C20C19362E}" type="pres">
      <dgm:prSet presAssocID="{0A1D3592-FB44-43C2-B81D-0AC5397967F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7506EE-3AF1-4CED-B376-0F05F5EEDCC7}" type="pres">
      <dgm:prSet presAssocID="{11512CFD-C874-444D-A4D7-D22302F493EB}" presName="node" presStyleLbl="node1" presStyleIdx="0" presStyleCnt="5" custScaleY="126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24A6D9-6957-43E0-8AD4-8D1750BE4634}" type="pres">
      <dgm:prSet presAssocID="{11512CFD-C874-444D-A4D7-D22302F493EB}" presName="spNode" presStyleCnt="0"/>
      <dgm:spPr/>
    </dgm:pt>
    <dgm:pt modelId="{D3659642-2838-4986-9E87-C68EC83650F3}" type="pres">
      <dgm:prSet presAssocID="{C6B0162E-FAD9-4458-8C23-2B39012C08A8}" presName="sibTrans" presStyleLbl="sibTrans1D1" presStyleIdx="0" presStyleCnt="5"/>
      <dgm:spPr/>
      <dgm:t>
        <a:bodyPr/>
        <a:lstStyle/>
        <a:p>
          <a:endParaRPr lang="ru-RU"/>
        </a:p>
      </dgm:t>
    </dgm:pt>
    <dgm:pt modelId="{2425C31D-C8A4-4065-965E-6B7F5D0880AC}" type="pres">
      <dgm:prSet presAssocID="{BAC7F748-72D3-4F0B-8141-D2D8384AD2CD}" presName="node" presStyleLbl="node1" presStyleIdx="1" presStyleCnt="5" custScaleY="120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2752D6-5CB3-4983-A611-78A3BAE1AF30}" type="pres">
      <dgm:prSet presAssocID="{BAC7F748-72D3-4F0B-8141-D2D8384AD2CD}" presName="spNode" presStyleCnt="0"/>
      <dgm:spPr/>
    </dgm:pt>
    <dgm:pt modelId="{502F4BCB-2F20-4A9B-A6F1-E477E0CCF25E}" type="pres">
      <dgm:prSet presAssocID="{06236C03-EA58-42D8-905F-D8E27B1522E0}" presName="sibTrans" presStyleLbl="sibTrans1D1" presStyleIdx="1" presStyleCnt="5"/>
      <dgm:spPr/>
      <dgm:t>
        <a:bodyPr/>
        <a:lstStyle/>
        <a:p>
          <a:endParaRPr lang="ru-RU"/>
        </a:p>
      </dgm:t>
    </dgm:pt>
    <dgm:pt modelId="{DCFFAB86-6FD4-48EE-B901-5002F1D262FB}" type="pres">
      <dgm:prSet presAssocID="{44A71E93-4FFD-4AD2-A749-5CCAE7AE46F1}" presName="node" presStyleLbl="node1" presStyleIdx="2" presStyleCnt="5" custScaleY="1264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B25DF0-4D61-4847-ABFD-B7750B45EF71}" type="pres">
      <dgm:prSet presAssocID="{44A71E93-4FFD-4AD2-A749-5CCAE7AE46F1}" presName="spNode" presStyleCnt="0"/>
      <dgm:spPr/>
    </dgm:pt>
    <dgm:pt modelId="{48DA8174-BCDF-437A-BE58-B689F8D5D8DA}" type="pres">
      <dgm:prSet presAssocID="{A2375C3E-E1D1-4640-B6A4-2655003E34D7}" presName="sibTrans" presStyleLbl="sibTrans1D1" presStyleIdx="2" presStyleCnt="5"/>
      <dgm:spPr/>
      <dgm:t>
        <a:bodyPr/>
        <a:lstStyle/>
        <a:p>
          <a:endParaRPr lang="ru-RU"/>
        </a:p>
      </dgm:t>
    </dgm:pt>
    <dgm:pt modelId="{7EBC06D0-BA48-4E29-8DC0-04F284394674}" type="pres">
      <dgm:prSet presAssocID="{B4E4396F-237F-40D1-A478-8B2130EF571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03BD0A-51FD-47C2-8201-F5CB44357D3B}" type="pres">
      <dgm:prSet presAssocID="{B4E4396F-237F-40D1-A478-8B2130EF571B}" presName="spNode" presStyleCnt="0"/>
      <dgm:spPr/>
    </dgm:pt>
    <dgm:pt modelId="{EAECA00A-013F-4BE3-BC7C-E5747745F4C6}" type="pres">
      <dgm:prSet presAssocID="{B286EB6E-D79D-4813-B10B-0C127C54DA2C}" presName="sibTrans" presStyleLbl="sibTrans1D1" presStyleIdx="3" presStyleCnt="5"/>
      <dgm:spPr/>
      <dgm:t>
        <a:bodyPr/>
        <a:lstStyle/>
        <a:p>
          <a:endParaRPr lang="ru-RU"/>
        </a:p>
      </dgm:t>
    </dgm:pt>
    <dgm:pt modelId="{E34B3AA7-350C-4020-B437-79AF9CC0A7EA}" type="pres">
      <dgm:prSet presAssocID="{3ABE80B2-0E1C-4D9D-BF1D-70702C9872D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42ACE-ABA3-4CC2-812A-6FABAFC83A18}" type="pres">
      <dgm:prSet presAssocID="{3ABE80B2-0E1C-4D9D-BF1D-70702C9872D5}" presName="spNode" presStyleCnt="0"/>
      <dgm:spPr/>
    </dgm:pt>
    <dgm:pt modelId="{8B1EC237-44E6-416C-9125-C0B3621F2B1B}" type="pres">
      <dgm:prSet presAssocID="{EEF018DC-A40B-4A18-8508-FB34F8FA046D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07C1DFD6-CDF1-439B-8547-633FEE07DC0F}" srcId="{0A1D3592-FB44-43C2-B81D-0AC5397967F9}" destId="{3ABE80B2-0E1C-4D9D-BF1D-70702C9872D5}" srcOrd="4" destOrd="0" parTransId="{382FD258-8229-43A0-910F-46EFD5596795}" sibTransId="{EEF018DC-A40B-4A18-8508-FB34F8FA046D}"/>
    <dgm:cxn modelId="{3ACBA6CB-400F-4F45-8A17-108233E6D03B}" srcId="{0A1D3592-FB44-43C2-B81D-0AC5397967F9}" destId="{BAC7F748-72D3-4F0B-8141-D2D8384AD2CD}" srcOrd="1" destOrd="0" parTransId="{6C59CC62-9351-4474-8A09-5E62510050B4}" sibTransId="{06236C03-EA58-42D8-905F-D8E27B1522E0}"/>
    <dgm:cxn modelId="{DE4149D7-919D-4F50-B39C-99F684BC2582}" srcId="{0A1D3592-FB44-43C2-B81D-0AC5397967F9}" destId="{44A71E93-4FFD-4AD2-A749-5CCAE7AE46F1}" srcOrd="2" destOrd="0" parTransId="{54FC5C00-1DF9-43AB-95FC-309BA0214671}" sibTransId="{A2375C3E-E1D1-4640-B6A4-2655003E34D7}"/>
    <dgm:cxn modelId="{541F0DE9-6402-413C-87C6-BF6E5B5C7387}" type="presOf" srcId="{BAC7F748-72D3-4F0B-8141-D2D8384AD2CD}" destId="{2425C31D-C8A4-4065-965E-6B7F5D0880AC}" srcOrd="0" destOrd="0" presId="urn:microsoft.com/office/officeart/2005/8/layout/cycle6"/>
    <dgm:cxn modelId="{A31460B7-5608-4815-93CE-11D658454976}" type="presOf" srcId="{3ABE80B2-0E1C-4D9D-BF1D-70702C9872D5}" destId="{E34B3AA7-350C-4020-B437-79AF9CC0A7EA}" srcOrd="0" destOrd="0" presId="urn:microsoft.com/office/officeart/2005/8/layout/cycle6"/>
    <dgm:cxn modelId="{6D941CF4-184E-46E4-AC94-572691C06BE6}" type="presOf" srcId="{EEF018DC-A40B-4A18-8508-FB34F8FA046D}" destId="{8B1EC237-44E6-416C-9125-C0B3621F2B1B}" srcOrd="0" destOrd="0" presId="urn:microsoft.com/office/officeart/2005/8/layout/cycle6"/>
    <dgm:cxn modelId="{36AA454E-A339-493E-BB48-553E76D4F175}" type="presOf" srcId="{0A1D3592-FB44-43C2-B81D-0AC5397967F9}" destId="{27B21D32-9590-44E1-911B-94C20C19362E}" srcOrd="0" destOrd="0" presId="urn:microsoft.com/office/officeart/2005/8/layout/cycle6"/>
    <dgm:cxn modelId="{92FB1B1F-1D12-4AD4-9913-7E1822161DFF}" type="presOf" srcId="{06236C03-EA58-42D8-905F-D8E27B1522E0}" destId="{502F4BCB-2F20-4A9B-A6F1-E477E0CCF25E}" srcOrd="0" destOrd="0" presId="urn:microsoft.com/office/officeart/2005/8/layout/cycle6"/>
    <dgm:cxn modelId="{089BBE53-3284-4897-9CD3-FFD6B4ED21CB}" type="presOf" srcId="{11512CFD-C874-444D-A4D7-D22302F493EB}" destId="{497506EE-3AF1-4CED-B376-0F05F5EEDCC7}" srcOrd="0" destOrd="0" presId="urn:microsoft.com/office/officeart/2005/8/layout/cycle6"/>
    <dgm:cxn modelId="{223607F1-3D7B-4DAF-98BE-F116D7DCD53E}" srcId="{0A1D3592-FB44-43C2-B81D-0AC5397967F9}" destId="{B4E4396F-237F-40D1-A478-8B2130EF571B}" srcOrd="3" destOrd="0" parTransId="{5CAFCDC1-A1B3-42D3-935C-A1D234311C51}" sibTransId="{B286EB6E-D79D-4813-B10B-0C127C54DA2C}"/>
    <dgm:cxn modelId="{C55EC3C8-299C-4726-9B3E-A3B1FB71A424}" type="presOf" srcId="{B4E4396F-237F-40D1-A478-8B2130EF571B}" destId="{7EBC06D0-BA48-4E29-8DC0-04F284394674}" srcOrd="0" destOrd="0" presId="urn:microsoft.com/office/officeart/2005/8/layout/cycle6"/>
    <dgm:cxn modelId="{83F88E52-D7CF-4AAB-A37A-2B82CD76CE63}" srcId="{0A1D3592-FB44-43C2-B81D-0AC5397967F9}" destId="{11512CFD-C874-444D-A4D7-D22302F493EB}" srcOrd="0" destOrd="0" parTransId="{4E8717C9-F67D-4EBF-97EB-026C43423F79}" sibTransId="{C6B0162E-FAD9-4458-8C23-2B39012C08A8}"/>
    <dgm:cxn modelId="{44B3AFA0-4222-441A-B1B8-97B0AD3D8F71}" type="presOf" srcId="{A2375C3E-E1D1-4640-B6A4-2655003E34D7}" destId="{48DA8174-BCDF-437A-BE58-B689F8D5D8DA}" srcOrd="0" destOrd="0" presId="urn:microsoft.com/office/officeart/2005/8/layout/cycle6"/>
    <dgm:cxn modelId="{9A1E53FF-DB9E-49CD-A98F-044E9CD44496}" type="presOf" srcId="{B286EB6E-D79D-4813-B10B-0C127C54DA2C}" destId="{EAECA00A-013F-4BE3-BC7C-E5747745F4C6}" srcOrd="0" destOrd="0" presId="urn:microsoft.com/office/officeart/2005/8/layout/cycle6"/>
    <dgm:cxn modelId="{413E441B-B407-4FF1-97CF-16FE31E6268B}" type="presOf" srcId="{44A71E93-4FFD-4AD2-A749-5CCAE7AE46F1}" destId="{DCFFAB86-6FD4-48EE-B901-5002F1D262FB}" srcOrd="0" destOrd="0" presId="urn:microsoft.com/office/officeart/2005/8/layout/cycle6"/>
    <dgm:cxn modelId="{9BAF9B4A-DA32-4E23-8BDA-5169C9A64890}" type="presOf" srcId="{C6B0162E-FAD9-4458-8C23-2B39012C08A8}" destId="{D3659642-2838-4986-9E87-C68EC83650F3}" srcOrd="0" destOrd="0" presId="urn:microsoft.com/office/officeart/2005/8/layout/cycle6"/>
    <dgm:cxn modelId="{9289BC08-A68F-4D43-A573-E90FBDA5A344}" type="presParOf" srcId="{27B21D32-9590-44E1-911B-94C20C19362E}" destId="{497506EE-3AF1-4CED-B376-0F05F5EEDCC7}" srcOrd="0" destOrd="0" presId="urn:microsoft.com/office/officeart/2005/8/layout/cycle6"/>
    <dgm:cxn modelId="{90BABE6F-A15E-40F3-AF78-614667DADFAA}" type="presParOf" srcId="{27B21D32-9590-44E1-911B-94C20C19362E}" destId="{2524A6D9-6957-43E0-8AD4-8D1750BE4634}" srcOrd="1" destOrd="0" presId="urn:microsoft.com/office/officeart/2005/8/layout/cycle6"/>
    <dgm:cxn modelId="{C102B50C-4810-43F9-A0A9-B4E1AB03A6DC}" type="presParOf" srcId="{27B21D32-9590-44E1-911B-94C20C19362E}" destId="{D3659642-2838-4986-9E87-C68EC83650F3}" srcOrd="2" destOrd="0" presId="urn:microsoft.com/office/officeart/2005/8/layout/cycle6"/>
    <dgm:cxn modelId="{5C3C3CF0-C030-4392-9514-1D8B59CA46C1}" type="presParOf" srcId="{27B21D32-9590-44E1-911B-94C20C19362E}" destId="{2425C31D-C8A4-4065-965E-6B7F5D0880AC}" srcOrd="3" destOrd="0" presId="urn:microsoft.com/office/officeart/2005/8/layout/cycle6"/>
    <dgm:cxn modelId="{293447F4-2F53-4DB8-AC6B-AA9F81753B3E}" type="presParOf" srcId="{27B21D32-9590-44E1-911B-94C20C19362E}" destId="{CE2752D6-5CB3-4983-A611-78A3BAE1AF30}" srcOrd="4" destOrd="0" presId="urn:microsoft.com/office/officeart/2005/8/layout/cycle6"/>
    <dgm:cxn modelId="{11CE59A4-D273-4436-BB62-EE60C1981881}" type="presParOf" srcId="{27B21D32-9590-44E1-911B-94C20C19362E}" destId="{502F4BCB-2F20-4A9B-A6F1-E477E0CCF25E}" srcOrd="5" destOrd="0" presId="urn:microsoft.com/office/officeart/2005/8/layout/cycle6"/>
    <dgm:cxn modelId="{5A4CCA0C-7BD1-4241-AEFC-623D94BA6609}" type="presParOf" srcId="{27B21D32-9590-44E1-911B-94C20C19362E}" destId="{DCFFAB86-6FD4-48EE-B901-5002F1D262FB}" srcOrd="6" destOrd="0" presId="urn:microsoft.com/office/officeart/2005/8/layout/cycle6"/>
    <dgm:cxn modelId="{C41AC909-B0BD-444C-BB8F-E0CD24E14BAC}" type="presParOf" srcId="{27B21D32-9590-44E1-911B-94C20C19362E}" destId="{A5B25DF0-4D61-4847-ABFD-B7750B45EF71}" srcOrd="7" destOrd="0" presId="urn:microsoft.com/office/officeart/2005/8/layout/cycle6"/>
    <dgm:cxn modelId="{09888C6C-31C1-4AF4-B1AD-89F24388FB4B}" type="presParOf" srcId="{27B21D32-9590-44E1-911B-94C20C19362E}" destId="{48DA8174-BCDF-437A-BE58-B689F8D5D8DA}" srcOrd="8" destOrd="0" presId="urn:microsoft.com/office/officeart/2005/8/layout/cycle6"/>
    <dgm:cxn modelId="{DE61DDAE-9A66-4C46-8701-EB0DFE8C480B}" type="presParOf" srcId="{27B21D32-9590-44E1-911B-94C20C19362E}" destId="{7EBC06D0-BA48-4E29-8DC0-04F284394674}" srcOrd="9" destOrd="0" presId="urn:microsoft.com/office/officeart/2005/8/layout/cycle6"/>
    <dgm:cxn modelId="{7ADAEC61-54B0-4862-9803-B1F585FB695D}" type="presParOf" srcId="{27B21D32-9590-44E1-911B-94C20C19362E}" destId="{2103BD0A-51FD-47C2-8201-F5CB44357D3B}" srcOrd="10" destOrd="0" presId="urn:microsoft.com/office/officeart/2005/8/layout/cycle6"/>
    <dgm:cxn modelId="{52BDB599-3CC4-4448-A44A-6C8D2274549D}" type="presParOf" srcId="{27B21D32-9590-44E1-911B-94C20C19362E}" destId="{EAECA00A-013F-4BE3-BC7C-E5747745F4C6}" srcOrd="11" destOrd="0" presId="urn:microsoft.com/office/officeart/2005/8/layout/cycle6"/>
    <dgm:cxn modelId="{3CFB1801-14BD-497C-BD6C-6A0FD19EBCBD}" type="presParOf" srcId="{27B21D32-9590-44E1-911B-94C20C19362E}" destId="{E34B3AA7-350C-4020-B437-79AF9CC0A7EA}" srcOrd="12" destOrd="0" presId="urn:microsoft.com/office/officeart/2005/8/layout/cycle6"/>
    <dgm:cxn modelId="{6AD13277-B437-4CCE-8389-F5C8E12BBB66}" type="presParOf" srcId="{27B21D32-9590-44E1-911B-94C20C19362E}" destId="{89042ACE-ABA3-4CC2-812A-6FABAFC83A18}" srcOrd="13" destOrd="0" presId="urn:microsoft.com/office/officeart/2005/8/layout/cycle6"/>
    <dgm:cxn modelId="{201DE0A2-7775-4BAB-929F-976AB58980A9}" type="presParOf" srcId="{27B21D32-9590-44E1-911B-94C20C19362E}" destId="{8B1EC237-44E6-416C-9125-C0B3621F2B1B}" srcOrd="14" destOrd="0" presId="urn:microsoft.com/office/officeart/2005/8/layout/cycle6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0EFD5-1A82-4389-9C5F-132092FF4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8A33C-AF2C-4B6E-A799-59C937AA5F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69EC8-1598-4DFD-9405-C1575FDF7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00775-B15C-4E15-A95E-6F1F952F74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D8B79-2261-4101-9025-00A549100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D812D-35A1-4BA8-A82C-5B11288DE4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85D99-4E9B-47F9-82ED-F1D4444EC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67227-9759-4286-BB03-AE3F1FF798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C0197-B175-47AE-8DCF-FB83B0C54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FC434-4590-4691-AD6D-4F70341B60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AC0A0-EA1A-4D08-9F20-E417842D32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C0A79FB7-4423-4496-8912-4F59AC8741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452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452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452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3600" y="1052513"/>
            <a:ext cx="6477000" cy="2808287"/>
          </a:xfrm>
          <a:solidFill>
            <a:schemeClr val="tx1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ru-RU" sz="4800" dirty="0" smtClean="0">
                <a:latin typeface="+mn-lt"/>
              </a:rPr>
              <a:t>УПРАВЛЕНИЕ МЕЖДУНАРОДНЫМ БИЗНЕСОМ</a:t>
            </a:r>
          </a:p>
        </p:txBody>
      </p:sp>
      <p:sp>
        <p:nvSpPr>
          <p:cNvPr id="3075" name="Прямоугольник 2"/>
          <p:cNvSpPr>
            <a:spLocks noChangeArrowheads="1"/>
          </p:cNvSpPr>
          <p:nvPr/>
        </p:nvSpPr>
        <p:spPr bwMode="auto">
          <a:xfrm>
            <a:off x="2124075" y="476250"/>
            <a:ext cx="3960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СЕРТИФИКАТНАЯ ПРОГРАММА</a:t>
            </a:r>
          </a:p>
        </p:txBody>
      </p:sp>
      <p:sp>
        <p:nvSpPr>
          <p:cNvPr id="3076" name="Прямоугольник 3"/>
          <p:cNvSpPr>
            <a:spLocks noChangeArrowheads="1"/>
          </p:cNvSpPr>
          <p:nvPr/>
        </p:nvSpPr>
        <p:spPr bwMode="auto">
          <a:xfrm>
            <a:off x="5867400" y="4797425"/>
            <a:ext cx="284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Кафедра менеджмента и администрирования</a:t>
            </a:r>
          </a:p>
        </p:txBody>
      </p:sp>
      <p:pic>
        <p:nvPicPr>
          <p:cNvPr id="3077" name="Picture 6" descr="&amp;ucy;&amp;pcy;&amp;rcy;&amp;acy;&amp;vcy;&amp;lcy;&amp;iecy;&amp;ncy;&amp;icy;&amp;iecy; &amp;mcy;&amp;iecy;&amp;zhcy;&amp;dcy;&amp;ucy;&amp;ncy;&amp;acy;&amp;rcy;&amp;ocy;&amp;dcy;&amp;ncy;&amp;ycy;&amp;mcy; &amp;bcy;&amp;icy;&amp;zcy;&amp;ncy;&amp;iecy;&amp;scy;&amp;ocy;&amp;mcy; &amp;rcy;&amp;icy;&amp;scy;&amp;ucy;&amp;ncy;&amp;kcy;&amp;i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3860800"/>
            <a:ext cx="3529012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2195513" y="1484313"/>
            <a:ext cx="54673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 b="1"/>
              <a:t>MODULE 1: Основы коммуникации</a:t>
            </a:r>
          </a:p>
          <a:p>
            <a:pPr>
              <a:buFontTx/>
              <a:buChar char="•"/>
            </a:pPr>
            <a:r>
              <a:rPr lang="ru-RU" sz="1600"/>
              <a:t>Роль писем в создании бизнес сообщений</a:t>
            </a:r>
          </a:p>
          <a:p>
            <a:pPr>
              <a:buFontTx/>
              <a:buChar char="•"/>
            </a:pPr>
            <a:r>
              <a:rPr lang="ru-RU" sz="1600"/>
              <a:t>Организация и улучшения бизнес сообщений</a:t>
            </a:r>
          </a:p>
          <a:p>
            <a:pPr>
              <a:buFontTx/>
              <a:buChar char="•"/>
            </a:pPr>
            <a:r>
              <a:rPr lang="ru-RU" sz="1600"/>
              <a:t>Улучшения письменных техник</a:t>
            </a:r>
          </a:p>
          <a:p>
            <a:pPr>
              <a:buFontTx/>
              <a:buChar char="•"/>
            </a:pPr>
            <a:r>
              <a:rPr lang="ru-RU" sz="1600"/>
              <a:t>Устная речь и технологии</a:t>
            </a:r>
          </a:p>
          <a:p>
            <a:pPr>
              <a:buFontTx/>
              <a:buChar char="•"/>
            </a:pPr>
            <a:r>
              <a:rPr lang="ru-RU" sz="1600"/>
              <a:t>Эффективные устные презентации</a:t>
            </a:r>
          </a:p>
          <a:p>
            <a:pPr>
              <a:buFontTx/>
              <a:buChar char="•"/>
            </a:pPr>
            <a:r>
              <a:rPr lang="ru-RU" sz="1600"/>
              <a:t>Коммуникации при поиске работы</a:t>
            </a:r>
          </a:p>
        </p:txBody>
      </p:sp>
      <p:sp>
        <p:nvSpPr>
          <p:cNvPr id="68611" name="Rectangle 2"/>
          <p:cNvSpPr>
            <a:spLocks noChangeArrowheads="1"/>
          </p:cNvSpPr>
          <p:nvPr/>
        </p:nvSpPr>
        <p:spPr bwMode="auto">
          <a:xfrm>
            <a:off x="1835150" y="404813"/>
            <a:ext cx="67706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/>
            <a:r>
              <a:rPr lang="en-US" sz="3500">
                <a:solidFill>
                  <a:schemeClr val="hlink"/>
                </a:solidFill>
              </a:rPr>
              <a:t>Course structure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611188" y="0"/>
            <a:ext cx="8851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5400">
                <a:solidFill>
                  <a:srgbClr val="003366"/>
                </a:solidFill>
              </a:rPr>
              <a:t>Business Communications</a:t>
            </a:r>
          </a:p>
        </p:txBody>
      </p:sp>
      <p:pic>
        <p:nvPicPr>
          <p:cNvPr id="68614" name="Picture 6" descr="business-communic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716338"/>
            <a:ext cx="4284662" cy="2862262"/>
          </a:xfrm>
          <a:prstGeom prst="rect">
            <a:avLst/>
          </a:prstGeom>
          <a:noFill/>
        </p:spPr>
      </p:pic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179388" y="3284538"/>
            <a:ext cx="475297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MODULE 2: </a:t>
            </a:r>
            <a:r>
              <a:rPr lang="ru-RU" b="1"/>
              <a:t>Коммуникации на рабочем месте</a:t>
            </a:r>
          </a:p>
          <a:p>
            <a:r>
              <a:rPr lang="ru-RU"/>
              <a:t>Электронные сообщения и меморандумы</a:t>
            </a:r>
          </a:p>
          <a:p>
            <a:r>
              <a:rPr lang="ru-RU"/>
              <a:t>Прямые письма и сообщения</a:t>
            </a:r>
          </a:p>
          <a:p>
            <a:r>
              <a:rPr lang="ru-RU"/>
              <a:t>«Убедительные» сообщения</a:t>
            </a:r>
          </a:p>
          <a:p>
            <a:r>
              <a:rPr lang="ru-RU"/>
              <a:t>Негативные сообщения</a:t>
            </a:r>
          </a:p>
          <a:p>
            <a:r>
              <a:rPr lang="ru-RU"/>
              <a:t>Бизнес отчетность</a:t>
            </a:r>
          </a:p>
          <a:p>
            <a:r>
              <a:rPr lang="ru-RU"/>
              <a:t>Неформальные отчеты </a:t>
            </a:r>
          </a:p>
          <a:p>
            <a:r>
              <a:rPr lang="ru-RU"/>
              <a:t>Бизнес предложения</a:t>
            </a:r>
          </a:p>
          <a:p>
            <a:r>
              <a:rPr lang="ru-RU"/>
              <a:t>Формальные бизнес отчеты</a:t>
            </a:r>
          </a:p>
          <a:p>
            <a:r>
              <a:rPr lang="ru-RU"/>
              <a:t>Бизнес презентации</a:t>
            </a:r>
          </a:p>
          <a:p>
            <a:r>
              <a:rPr lang="ru-RU"/>
              <a:t>Резюме и сопроводительные письма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7092950" y="692150"/>
            <a:ext cx="1658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/>
              <a:t>Компетенции</a:t>
            </a:r>
            <a:r>
              <a:rPr lang="en-US"/>
              <a:t> </a:t>
            </a:r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>
            <a:off x="1476375" y="3789363"/>
            <a:ext cx="431800" cy="7921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051050" y="3613150"/>
            <a:ext cx="6883400" cy="33877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  <a:p>
            <a:pPr>
              <a:buFont typeface="Wingdings" pitchFamily="2" charset="2"/>
              <a:buChar char="ü"/>
            </a:pPr>
            <a:r>
              <a:rPr lang="ru-RU"/>
              <a:t>Применять необходимые для карьеры навыки, такие как использование этических инструментов, сотрудничество, бизнес этикет, решение конфликтов на рабочем месте,</a:t>
            </a:r>
          </a:p>
          <a:p>
            <a:pPr>
              <a:buFont typeface="Wingdings" pitchFamily="2" charset="2"/>
              <a:buChar char="ü"/>
            </a:pPr>
            <a:r>
              <a:rPr lang="ru-RU"/>
              <a:t>Успешно планировать и проводить совещания и телефонные переговоры,</a:t>
            </a:r>
          </a:p>
          <a:p>
            <a:pPr>
              <a:buFont typeface="Wingdings" pitchFamily="2" charset="2"/>
              <a:buChar char="ü"/>
            </a:pPr>
            <a:r>
              <a:rPr lang="ru-RU"/>
              <a:t>Развить навыки межличностного общения способствующие созданию эффективных и приятных личных, социальных связей </a:t>
            </a:r>
          </a:p>
          <a:p>
            <a:pPr>
              <a:buFont typeface="Wingdings" pitchFamily="2" charset="2"/>
              <a:buChar char="ü"/>
            </a:pPr>
            <a:r>
              <a:rPr lang="ru-RU"/>
              <a:t>Использовать программное обеспечение для создания презентаций.</a:t>
            </a:r>
          </a:p>
          <a:p>
            <a:pPr>
              <a:buFont typeface="Wingdings" pitchFamily="2" charset="2"/>
              <a:buNone/>
            </a:pPr>
            <a:endParaRPr lang="ru-RU"/>
          </a:p>
        </p:txBody>
      </p:sp>
      <p:pic>
        <p:nvPicPr>
          <p:cNvPr id="67592" name="Picture 8" descr="sorell%20u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3816350" cy="3600450"/>
          </a:xfrm>
          <a:prstGeom prst="rect">
            <a:avLst/>
          </a:prstGeom>
          <a:noFill/>
        </p:spPr>
      </p:pic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3203575" y="0"/>
            <a:ext cx="57610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4000">
                <a:solidFill>
                  <a:srgbClr val="003366"/>
                </a:solidFill>
              </a:rPr>
              <a:t>Business </a:t>
            </a:r>
            <a:br>
              <a:rPr lang="en-GB" sz="4000">
                <a:solidFill>
                  <a:srgbClr val="003366"/>
                </a:solidFill>
              </a:rPr>
            </a:br>
            <a:r>
              <a:rPr lang="en-GB" sz="4000">
                <a:solidFill>
                  <a:srgbClr val="003366"/>
                </a:solidFill>
              </a:rPr>
              <a:t>Communications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3924300" y="1341438"/>
            <a:ext cx="5472113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/>
              <a:t>Понимать и применять основные и продвинутые техники делового письма, соответствующие требованиям современных технологий включая предвидение реакции публики</a:t>
            </a:r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2916238" y="2781300"/>
            <a:ext cx="59769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/>
              <a:t>Писать эффективные и убедительные сообщения,</a:t>
            </a:r>
          </a:p>
          <a:p>
            <a:pPr>
              <a:buFont typeface="Wingdings" pitchFamily="2" charset="2"/>
              <a:buChar char="ü"/>
            </a:pPr>
            <a:r>
              <a:rPr lang="ru-RU"/>
              <a:t>Готовить неформальные и формальные отчеты,</a:t>
            </a:r>
          </a:p>
          <a:p>
            <a:pPr>
              <a:buFont typeface="Wingdings" pitchFamily="2" charset="2"/>
              <a:buChar char="ü"/>
            </a:pPr>
            <a:r>
              <a:rPr lang="ru-RU"/>
              <a:t>Профессионально читать и редактировать бизнес-корреспонденцию.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79388" y="3278188"/>
            <a:ext cx="151288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/>
              <a:t>По завершению курса студент сможет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Приходите к нам!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524000" y="404813"/>
            <a:ext cx="7010400" cy="1152525"/>
          </a:xfrm>
        </p:spPr>
        <p:txBody>
          <a:bodyPr/>
          <a:lstStyle/>
          <a:p>
            <a:r>
              <a:rPr lang="ru-RU" smtClean="0"/>
              <a:t>Структура программы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0" y="1700808"/>
          <a:ext cx="7010400" cy="4318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/>
              <a:t>Сертификатная программа Управление международным бизнесом предполагает получение компетенций в следующих направлениях:</a:t>
            </a:r>
            <a:endParaRPr lang="ru-RU" sz="2000" smtClean="0"/>
          </a:p>
        </p:txBody>
      </p:sp>
      <p:graphicFrame>
        <p:nvGraphicFramePr>
          <p:cNvPr id="7" name="Схема 6"/>
          <p:cNvGraphicFramePr/>
          <p:nvPr/>
        </p:nvGraphicFramePr>
        <p:xfrm>
          <a:off x="179512" y="1700808"/>
          <a:ext cx="896448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4" name="Picture 5" descr="http://www.bs-art.com.ua/wp-content/uploads/2016/04/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2997200"/>
            <a:ext cx="2232025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179388" y="3416300"/>
            <a:ext cx="3024187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1200" b="1"/>
              <a:t>Целью данной дисциплины</a:t>
            </a:r>
            <a:r>
              <a:rPr lang="ru-RU" sz="1200"/>
              <a:t> является изучение корпоративной международной бизнес-стратегии и политики для глобального успеха как в крупных международных компаниях, так и в малых и средних предприятий. В качестве одного из элементов в программы «Международный бизнес», она предназначена познакомить студентов с международными стратегиями бизнеса и управления, принимаемыми фирмами, и продемонстрировать студентам стратегические альтернативы, с которыми  сталкивается бизнес-менеджер в международной среде</a:t>
            </a:r>
            <a:r>
              <a:rPr lang="ru-RU"/>
              <a:t>.</a:t>
            </a:r>
            <a:endParaRPr lang="en-US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179388" y="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5400">
                <a:solidFill>
                  <a:srgbClr val="003366"/>
                </a:solidFill>
              </a:rPr>
              <a:t>Business Strategy</a:t>
            </a:r>
          </a:p>
        </p:txBody>
      </p:sp>
      <p:pic>
        <p:nvPicPr>
          <p:cNvPr id="70662" name="Picture 6" descr="strateg-conseil-strategiq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1125538"/>
            <a:ext cx="2879725" cy="2074862"/>
          </a:xfrm>
          <a:prstGeom prst="rect">
            <a:avLst/>
          </a:prstGeom>
          <a:noFill/>
        </p:spPr>
      </p:pic>
      <p:pic>
        <p:nvPicPr>
          <p:cNvPr id="7066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938" y="3429000"/>
            <a:ext cx="4727575" cy="2743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555875" y="188913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5400">
                <a:solidFill>
                  <a:srgbClr val="003366"/>
                </a:solidFill>
              </a:rPr>
              <a:t>Business Strategy</a:t>
            </a:r>
          </a:p>
        </p:txBody>
      </p:sp>
      <p:sp>
        <p:nvSpPr>
          <p:cNvPr id="71684" name="Rectangle 2"/>
          <p:cNvSpPr>
            <a:spLocks noChangeArrowheads="1"/>
          </p:cNvSpPr>
          <p:nvPr/>
        </p:nvSpPr>
        <p:spPr bwMode="auto">
          <a:xfrm>
            <a:off x="2051050" y="908050"/>
            <a:ext cx="67706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/>
            <a:r>
              <a:rPr lang="en-US" sz="3500">
                <a:solidFill>
                  <a:schemeClr val="hlink"/>
                </a:solidFill>
              </a:rPr>
              <a:t>Course structure</a:t>
            </a:r>
          </a:p>
        </p:txBody>
      </p:sp>
      <p:sp>
        <p:nvSpPr>
          <p:cNvPr id="456707" name="Rectangle 3"/>
          <p:cNvSpPr>
            <a:spLocks noChangeArrowheads="1"/>
          </p:cNvSpPr>
          <p:nvPr/>
        </p:nvSpPr>
        <p:spPr bwMode="auto">
          <a:xfrm>
            <a:off x="2519363" y="1989138"/>
            <a:ext cx="6624637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US" sz="2000" b="1">
                <a:solidFill>
                  <a:schemeClr val="hlink"/>
                </a:solidFill>
              </a:rPr>
              <a:t>Module 1: </a:t>
            </a:r>
            <a:r>
              <a:rPr lang="ru-RU" sz="2000" b="1">
                <a:solidFill>
                  <a:schemeClr val="hlink"/>
                </a:solidFill>
              </a:rPr>
              <a:t>Основы международной стратегии</a:t>
            </a:r>
            <a:r>
              <a:rPr lang="en-US" sz="1400" b="1">
                <a:solidFill>
                  <a:schemeClr val="hlink"/>
                </a:solidFill>
              </a:rPr>
              <a:t> 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ru-RU" sz="1400" b="1">
                <a:solidFill>
                  <a:schemeClr val="hlink"/>
                </a:solidFill>
              </a:rPr>
              <a:t>Движущие силы глобализации</a:t>
            </a:r>
            <a:r>
              <a:rPr lang="en-US" sz="1400" b="1">
                <a:solidFill>
                  <a:schemeClr val="hlink"/>
                </a:solidFill>
              </a:rPr>
              <a:t> 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ru-RU" sz="1400" b="1">
                <a:solidFill>
                  <a:schemeClr val="hlink"/>
                </a:solidFill>
              </a:rPr>
              <a:t>Конкуренция в глобальном контексте</a:t>
            </a:r>
            <a:r>
              <a:rPr lang="en-US" sz="1400" b="1">
                <a:solidFill>
                  <a:schemeClr val="hlink"/>
                </a:solidFill>
              </a:rPr>
              <a:t> 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ru-RU" sz="1400" b="1">
                <a:solidFill>
                  <a:schemeClr val="hlink"/>
                </a:solidFill>
              </a:rPr>
              <a:t>Международное использование ресурсов и мощностей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US" sz="2000" b="1">
                <a:solidFill>
                  <a:schemeClr val="hlink"/>
                </a:solidFill>
              </a:rPr>
              <a:t>Module 2: </a:t>
            </a:r>
            <a:r>
              <a:rPr lang="ru-RU" sz="2000" b="1">
                <a:solidFill>
                  <a:schemeClr val="hlink"/>
                </a:solidFill>
              </a:rPr>
              <a:t>Интернационализация бизнеса</a:t>
            </a:r>
            <a:r>
              <a:rPr lang="en-US" sz="2000" b="1">
                <a:solidFill>
                  <a:schemeClr val="hlink"/>
                </a:solidFill>
              </a:rPr>
              <a:t> 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ru-RU" sz="1400" b="1">
                <a:solidFill>
                  <a:schemeClr val="hlink"/>
                </a:solidFill>
              </a:rPr>
              <a:t>Интернационализация фирмы</a:t>
            </a:r>
            <a:r>
              <a:rPr lang="en-US" sz="1400" b="1">
                <a:solidFill>
                  <a:schemeClr val="hlink"/>
                </a:solidFill>
              </a:rPr>
              <a:t> 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ru-RU" sz="1400" b="1">
                <a:solidFill>
                  <a:schemeClr val="hlink"/>
                </a:solidFill>
              </a:rPr>
              <a:t>Выход на иностранные рынки</a:t>
            </a:r>
            <a:r>
              <a:rPr lang="en-US" sz="1400" b="1">
                <a:solidFill>
                  <a:schemeClr val="hlink"/>
                </a:solidFill>
              </a:rPr>
              <a:t> 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ru-RU" sz="1400" b="1">
                <a:solidFill>
                  <a:schemeClr val="hlink"/>
                </a:solidFill>
              </a:rPr>
              <a:t>Управление в международной конкурентной среде</a:t>
            </a:r>
            <a:r>
              <a:rPr lang="en-US" sz="1400" b="1">
                <a:solidFill>
                  <a:schemeClr val="hlink"/>
                </a:solidFill>
              </a:rPr>
              <a:t> 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ru-RU" sz="1400" b="1">
                <a:solidFill>
                  <a:schemeClr val="hlink"/>
                </a:solidFill>
              </a:rPr>
              <a:t>Оптимизация ресурсов</a:t>
            </a:r>
            <a:r>
              <a:rPr lang="en-US" sz="1400" b="1">
                <a:solidFill>
                  <a:schemeClr val="hlink"/>
                </a:solidFill>
              </a:rPr>
              <a:t> – </a:t>
            </a:r>
            <a:r>
              <a:rPr lang="ru-RU" sz="1400" b="1">
                <a:solidFill>
                  <a:schemeClr val="hlink"/>
                </a:solidFill>
              </a:rPr>
              <a:t>альянсы и сети</a:t>
            </a:r>
            <a:r>
              <a:rPr lang="en-US" sz="1400" b="1">
                <a:solidFill>
                  <a:schemeClr val="hlink"/>
                </a:solidFill>
              </a:rPr>
              <a:t> 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ru-RU" sz="1400" b="1">
                <a:solidFill>
                  <a:schemeClr val="hlink"/>
                </a:solidFill>
              </a:rPr>
              <a:t>Оптимизация</a:t>
            </a:r>
            <a:r>
              <a:rPr lang="en-US" sz="1400" b="1">
                <a:solidFill>
                  <a:schemeClr val="hlink"/>
                </a:solidFill>
              </a:rPr>
              <a:t> </a:t>
            </a:r>
            <a:r>
              <a:rPr lang="ru-RU" sz="1400" b="1">
                <a:solidFill>
                  <a:schemeClr val="hlink"/>
                </a:solidFill>
              </a:rPr>
              <a:t>ресурсов</a:t>
            </a:r>
            <a:r>
              <a:rPr lang="en-US" sz="1400" b="1">
                <a:solidFill>
                  <a:schemeClr val="hlink"/>
                </a:solidFill>
              </a:rPr>
              <a:t> – </a:t>
            </a:r>
            <a:r>
              <a:rPr lang="ru-RU" sz="1400" b="1">
                <a:solidFill>
                  <a:schemeClr val="hlink"/>
                </a:solidFill>
              </a:rPr>
              <a:t>национальные конкурентные преимущества</a:t>
            </a:r>
            <a:endParaRPr lang="en-US" sz="1400" b="1">
              <a:solidFill>
                <a:schemeClr val="hlink"/>
              </a:solidFill>
            </a:endParaRP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ru-RU" sz="1400" b="1">
                <a:solidFill>
                  <a:schemeClr val="hlink"/>
                </a:solidFill>
              </a:rPr>
              <a:t>Взаимодействие с ТНК</a:t>
            </a:r>
            <a:endParaRPr lang="en-US" sz="1400" b="1">
              <a:solidFill>
                <a:schemeClr val="hlink"/>
              </a:solidFill>
            </a:endParaRP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ru-RU" sz="1400" b="1">
                <a:solidFill>
                  <a:schemeClr val="hlink"/>
                </a:solidFill>
              </a:rPr>
              <a:t>Оценка развивающихся рынков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en-US" sz="2000" b="1">
                <a:solidFill>
                  <a:schemeClr val="hlink"/>
                </a:solidFill>
              </a:rPr>
              <a:t>Module 3: </a:t>
            </a:r>
            <a:r>
              <a:rPr lang="ru-RU" sz="2000" b="1">
                <a:solidFill>
                  <a:schemeClr val="hlink"/>
                </a:solidFill>
              </a:rPr>
              <a:t>Интернационализация комплекса «бизнес-корпоративная стратегия»</a:t>
            </a:r>
            <a:r>
              <a:rPr lang="en-US" sz="2000" b="1">
                <a:solidFill>
                  <a:schemeClr val="hlink"/>
                </a:solidFill>
              </a:rPr>
              <a:t> 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ru-RU" sz="1400" b="1">
                <a:solidFill>
                  <a:schemeClr val="hlink"/>
                </a:solidFill>
              </a:rPr>
              <a:t>Комплексность структуры бизнес - стратегии</a:t>
            </a:r>
            <a:endParaRPr lang="en-US" sz="1400" b="1">
              <a:solidFill>
                <a:schemeClr val="hlink"/>
              </a:solidFill>
            </a:endParaRP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ru-RU" sz="1400" b="1">
                <a:solidFill>
                  <a:schemeClr val="hlink"/>
                </a:solidFill>
              </a:rPr>
              <a:t>Корпоративная социальная ответственность и международная стратегия</a:t>
            </a:r>
            <a:endParaRPr lang="en-US" sz="1400" b="1">
              <a:solidFill>
                <a:schemeClr val="hlink"/>
              </a:solidFill>
            </a:endParaRPr>
          </a:p>
        </p:txBody>
      </p:sp>
      <p:pic>
        <p:nvPicPr>
          <p:cNvPr id="71688" name="Picture 8" descr="chess-strateg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4124325"/>
            <a:ext cx="2232025" cy="1484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2411413" y="1158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5400">
                <a:solidFill>
                  <a:srgbClr val="003366"/>
                </a:solidFill>
              </a:rPr>
              <a:t>Business Strategy</a:t>
            </a:r>
          </a:p>
        </p:txBody>
      </p:sp>
      <p:pic>
        <p:nvPicPr>
          <p:cNvPr id="72708" name="Picture 4" descr="manage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1989138"/>
            <a:ext cx="6696075" cy="4248150"/>
          </a:xfrm>
          <a:prstGeom prst="rect">
            <a:avLst/>
          </a:prstGeom>
          <a:noFill/>
        </p:spPr>
      </p:pic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2484438" y="1052513"/>
            <a:ext cx="1658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/>
              <a:t>Компетенции</a:t>
            </a:r>
            <a:r>
              <a:rPr lang="en-US"/>
              <a:t> </a:t>
            </a: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3429000"/>
            <a:ext cx="16192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/>
              <a:t>По завершению курса студент сможет</a:t>
            </a:r>
          </a:p>
        </p:txBody>
      </p:sp>
      <p:sp>
        <p:nvSpPr>
          <p:cNvPr id="72711" name="AutoShape 7"/>
          <p:cNvSpPr>
            <a:spLocks noChangeArrowheads="1"/>
          </p:cNvSpPr>
          <p:nvPr/>
        </p:nvSpPr>
        <p:spPr bwMode="auto">
          <a:xfrm>
            <a:off x="1619250" y="3789363"/>
            <a:ext cx="431800" cy="7921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2268538" y="1711325"/>
            <a:ext cx="66230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b="1">
                <a:solidFill>
                  <a:schemeClr val="tx2"/>
                </a:solidFill>
              </a:rPr>
              <a:t> Применять концепции международных бизнес стратегий для решения проблем с которыми менеджеры сталкиваются как на внутреннем так и на вшешнем рынках</a:t>
            </a:r>
            <a:r>
              <a:rPr lang="en-US" sz="2000" b="1">
                <a:solidFill>
                  <a:schemeClr val="tx2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endParaRPr lang="ru-RU" sz="2000" b="1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000" b="1">
                <a:solidFill>
                  <a:schemeClr val="tx2"/>
                </a:solidFill>
              </a:rPr>
              <a:t>Идентифицировать и объяснять ключевые концепции связанные со стратегиями транснациональных корпораций (ТНК)</a:t>
            </a:r>
            <a:r>
              <a:rPr lang="en-US" sz="2000" b="1">
                <a:solidFill>
                  <a:schemeClr val="tx2"/>
                </a:solidFill>
              </a:rPr>
              <a:t>.</a:t>
            </a:r>
          </a:p>
          <a:p>
            <a:pPr>
              <a:buFont typeface="Wingdings" pitchFamily="2" charset="2"/>
              <a:buChar char="ü"/>
            </a:pPr>
            <a:endParaRPr lang="en-US" sz="2000" b="1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000" b="1">
                <a:solidFill>
                  <a:schemeClr val="tx2"/>
                </a:solidFill>
              </a:rPr>
              <a:t> Идентифицировать и объяснять ключевые концепции связанные со стратегиями малых и средних предприятий</a:t>
            </a:r>
            <a:r>
              <a:rPr lang="en-US" sz="2000" b="1">
                <a:solidFill>
                  <a:schemeClr val="tx2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endParaRPr lang="en-US" sz="2000" b="1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000" b="1">
                <a:solidFill>
                  <a:schemeClr val="tx2"/>
                </a:solidFill>
              </a:rPr>
              <a:t>Выявлять и оценивать условия ведения бизнеса ТНК и малых и средних предприятий</a:t>
            </a:r>
            <a:r>
              <a:rPr lang="en-US" sz="2000" b="1">
                <a:solidFill>
                  <a:schemeClr val="tx2"/>
                </a:solidFill>
              </a:rPr>
              <a:t>.</a:t>
            </a:r>
            <a:r>
              <a:rPr lang="ru-RU" sz="2000" b="1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8424863" cy="1527175"/>
          </a:xfrm>
        </p:spPr>
        <p:txBody>
          <a:bodyPr/>
          <a:lstStyle/>
          <a:p>
            <a:pPr eaLnBrk="1" hangingPunct="1"/>
            <a:r>
              <a:rPr lang="ru-RU" sz="4600" smtClean="0">
                <a:cs typeface="Arial" charset="0"/>
              </a:rPr>
              <a:t>Международный маркетинг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900113" y="1773238"/>
            <a:ext cx="489585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Целью освоения дисциплины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является овладение студентами теоретическими знаниями и практическими навыками, необходимыми для управления маркетинговой деятельностью в международной компании. </a:t>
            </a:r>
            <a:endParaRPr lang="ru-RU" sz="2000" dirty="0">
              <a:latin typeface="Arial" pitchFamily="34" charset="0"/>
            </a:endParaRPr>
          </a:p>
        </p:txBody>
      </p:sp>
      <p:pic>
        <p:nvPicPr>
          <p:cNvPr id="9220" name="Picture 12" descr="http://board.kompass.ua/_bd/1437/260578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1773238"/>
            <a:ext cx="2557462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900113" y="3803650"/>
            <a:ext cx="770413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 sz="1600" b="1">
                <a:solidFill>
                  <a:srgbClr val="5DAEA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Основными задачами </a:t>
            </a:r>
            <a:r>
              <a:rPr lang="ru-RU" sz="1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освоения дисциплины являются: </a:t>
            </a:r>
            <a:endParaRPr lang="ru-RU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1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Изучение теоретических основ и особенностей международного маркетинга и развитие умений их использования в управленческой деятельности. 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1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Овладение студентами основными методами решения маркетинговых задач, умений идентификации маркетинговых аспектов проблем менеджмента, а также решения управленческих проблем средствами международных маркетинговых исследований. 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1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- Получение знаний конкретных приемов по обеспечению и повышению эффективности маркетинговой деятельности международных компаний, формирование основных навыков технологий проведения международных маркетинговых исследований. 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/>
              <a:t>Международный маркетинг</a:t>
            </a:r>
            <a:br>
              <a:rPr lang="ru-RU" dirty="0" smtClean="0"/>
            </a:br>
            <a:r>
              <a:rPr lang="ru-RU" sz="320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Содержание курса</a:t>
            </a:r>
            <a:endParaRPr lang="ru-RU" sz="32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779838" y="1719263"/>
            <a:ext cx="4968875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 b="1">
                <a:solidFill>
                  <a:srgbClr val="5DAEA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Содержательный модуль 1. Стратегия международного маркетинга</a:t>
            </a:r>
          </a:p>
          <a:p>
            <a:pPr eaLnBrk="0" hangingPunct="0"/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международной маркетинговой компетенции. </a:t>
            </a:r>
          </a:p>
          <a:p>
            <a:pPr eaLnBrk="0" hangingPunct="0"/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Стратегическая роль маркетинга. </a:t>
            </a:r>
          </a:p>
          <a:p>
            <a:pPr eaLnBrk="0" hangingPunct="0"/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Среда международного маркетинга. 	</a:t>
            </a:r>
          </a:p>
          <a:p>
            <a:pPr eaLnBrk="0" hangingPunct="0"/>
            <a:endParaRPr lang="ru-RU" sz="140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/>
          </a:p>
        </p:txBody>
      </p:sp>
      <p:pic>
        <p:nvPicPr>
          <p:cNvPr id="10244" name="Picture 7" descr="https://tv.pgtrk.ru/sites/default/files/show/2013/06/business-lead-generation-west-hartford-ct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700213"/>
            <a:ext cx="30241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331913" y="3943350"/>
            <a:ext cx="74882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 b="1">
                <a:solidFill>
                  <a:srgbClr val="5DAEA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Содержательный модуль 2. Разработка программы международного маркетинга. </a:t>
            </a:r>
          </a:p>
          <a:p>
            <a:pPr eaLnBrk="0" hangingPunct="0"/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Стратегии брендинга на международном рынке. 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>
                <a:latin typeface="Times New Roman" pitchFamily="18" charset="0"/>
                <a:ea typeface="Calibri" pitchFamily="34" charset="0"/>
                <a:cs typeface="Calibri" pitchFamily="34" charset="0"/>
              </a:rPr>
              <a:t>Управление продуктом в международных компаниях. 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>
                <a:latin typeface="Times New Roman" pitchFamily="18" charset="0"/>
                <a:ea typeface="Calibri" pitchFamily="34" charset="0"/>
                <a:cs typeface="Calibri" pitchFamily="34" charset="0"/>
              </a:rPr>
              <a:t>Стратегия ценообразования в международном маркетинге. 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>
                <a:latin typeface="Times New Roman" pitchFamily="18" charset="0"/>
                <a:ea typeface="Calibri" pitchFamily="34" charset="0"/>
                <a:cs typeface="Calibri" pitchFamily="34" charset="0"/>
              </a:rPr>
              <a:t>Формирование каналов распределения продукции в международном маркетинге. Интегрированные маркетинговые коммуникации международной компании. 	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611188" y="260350"/>
            <a:ext cx="8851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5400">
                <a:solidFill>
                  <a:srgbClr val="003366"/>
                </a:solidFill>
              </a:rPr>
              <a:t>Business Communications</a:t>
            </a:r>
          </a:p>
        </p:txBody>
      </p:sp>
      <p:pic>
        <p:nvPicPr>
          <p:cNvPr id="73732" name="Picture 4" descr="buc com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412875"/>
            <a:ext cx="4295775" cy="2352675"/>
          </a:xfrm>
          <a:prstGeom prst="rect">
            <a:avLst/>
          </a:prstGeom>
          <a:noFill/>
        </p:spPr>
      </p:pic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1042988" y="4156075"/>
            <a:ext cx="7705725" cy="2563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ru-RU"/>
          </a:p>
          <a:p>
            <a:r>
              <a:rPr lang="ru-RU"/>
              <a:t>Этот курс разработан, чтобы дать студентам полное представление о коммуникации, ее объеме и значимости в бизнесе, а также роли коммуникации в создании благоприятной внешней среды, а также о важности эффективной программы внутренних коммуникаций. Различные типы бизнес-коммуникации раскрыты. Этот курс также развивает понимание важности  письменного выражения для современного делового общения. Многие из заданий должны быть выполнены письменно.</a:t>
            </a:r>
          </a:p>
        </p:txBody>
      </p:sp>
      <p:pic>
        <p:nvPicPr>
          <p:cNvPr id="73735" name="Picture 7" descr="Effective-Business-Communic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196975"/>
            <a:ext cx="3889375" cy="2967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Эхо">
  <a:themeElements>
    <a:clrScheme name="Эхо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Эх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Эхо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692</TotalTime>
  <Words>735</Words>
  <Application>Microsoft Office PowerPoint</Application>
  <PresentationFormat>Экран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Эхо</vt:lpstr>
      <vt:lpstr>УПРАВЛЕНИЕ МЕЖДУНАРОДНЫМ БИЗНЕСОМ</vt:lpstr>
      <vt:lpstr>Структура программы </vt:lpstr>
      <vt:lpstr>Сертификатная программа Управление международным бизнесом предполагает получение компетенций в следующих направлениях:</vt:lpstr>
      <vt:lpstr>Слайд 4</vt:lpstr>
      <vt:lpstr>Слайд 5</vt:lpstr>
      <vt:lpstr>Слайд 6</vt:lpstr>
      <vt:lpstr>Международный маркетинг</vt:lpstr>
      <vt:lpstr>Международный маркетинг Содержание курса</vt:lpstr>
      <vt:lpstr>Слайд 9</vt:lpstr>
      <vt:lpstr>Слайд 10</vt:lpstr>
      <vt:lpstr>Слайд 11</vt:lpstr>
      <vt:lpstr>Приходите к нам!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64</cp:revision>
  <dcterms:created xsi:type="dcterms:W3CDTF">2016-05-08T11:59:30Z</dcterms:created>
  <dcterms:modified xsi:type="dcterms:W3CDTF">2016-05-10T07:30:12Z</dcterms:modified>
</cp:coreProperties>
</file>