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7631" r:id="rId1"/>
    <p:sldMasterId id="2147487649" r:id="rId2"/>
  </p:sldMasterIdLst>
  <p:notesMasterIdLst>
    <p:notesMasterId r:id="rId10"/>
  </p:notesMasterIdLst>
  <p:sldIdLst>
    <p:sldId id="264" r:id="rId3"/>
    <p:sldId id="265" r:id="rId4"/>
    <p:sldId id="266" r:id="rId5"/>
    <p:sldId id="259" r:id="rId6"/>
    <p:sldId id="268" r:id="rId7"/>
    <p:sldId id="262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297DA-96C7-4CE7-9F28-F1CA490A0BAC}" v="22" dt="2020-11-27T10:45:23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14"/>
    <p:restoredTop sz="90268"/>
  </p:normalViewPr>
  <p:slideViewPr>
    <p:cSldViewPr snapToGrid="0" snapToObjects="1">
      <p:cViewPr>
        <p:scale>
          <a:sx n="70" d="100"/>
          <a:sy n="70" d="100"/>
        </p:scale>
        <p:origin x="-77" y="-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Зубенко Світлана Олександрівна" userId="S::svitlana.zubenko@kname.edu.ua::94af0bba-369d-431d-b212-fc3421817ffe" providerId="AD" clId="Web-{035297DA-96C7-4CE7-9F28-F1CA490A0BAC}"/>
    <pc:docChg chg="modSld">
      <pc:chgData name="Зубенко Світлана Олександрівна" userId="S::svitlana.zubenko@kname.edu.ua::94af0bba-369d-431d-b212-fc3421817ffe" providerId="AD" clId="Web-{035297DA-96C7-4CE7-9F28-F1CA490A0BAC}" dt="2020-11-27T10:45:23.744" v="21" actId="20577"/>
      <pc:docMkLst>
        <pc:docMk/>
      </pc:docMkLst>
      <pc:sldChg chg="modSp">
        <pc:chgData name="Зубенко Світлана Олександрівна" userId="S::svitlana.zubenko@kname.edu.ua::94af0bba-369d-431d-b212-fc3421817ffe" providerId="AD" clId="Web-{035297DA-96C7-4CE7-9F28-F1CA490A0BAC}" dt="2020-11-27T10:45:23.744" v="21" actId="20577"/>
        <pc:sldMkLst>
          <pc:docMk/>
          <pc:sldMk cId="279338720" sldId="264"/>
        </pc:sldMkLst>
        <pc:spChg chg="mod">
          <ac:chgData name="Зубенко Світлана Олександрівна" userId="S::svitlana.zubenko@kname.edu.ua::94af0bba-369d-431d-b212-fc3421817ffe" providerId="AD" clId="Web-{035297DA-96C7-4CE7-9F28-F1CA490A0BAC}" dt="2020-11-27T10:45:23.744" v="21" actId="20577"/>
          <ac:spMkLst>
            <pc:docMk/>
            <pc:sldMk cId="279338720" sldId="264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820D7-0A89-EA45-A269-3EFF698A3BFF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A0DB4-D337-E94F-847B-3313B53FB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4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A0DB4-D337-E94F-847B-3313B53FBD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1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A0DB4-D337-E94F-847B-3313B53FBD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33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A0DB4-D337-E94F-847B-3313B53FBDB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1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831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1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0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309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91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09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5105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924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2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29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523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149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8532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04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9124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6919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54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50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794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1120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9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43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23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55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6093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8673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0042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7940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4953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1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32" r:id="rId1"/>
    <p:sldLayoutId id="2147487633" r:id="rId2"/>
    <p:sldLayoutId id="2147487634" r:id="rId3"/>
    <p:sldLayoutId id="2147487635" r:id="rId4"/>
    <p:sldLayoutId id="2147487636" r:id="rId5"/>
    <p:sldLayoutId id="2147487637" r:id="rId6"/>
    <p:sldLayoutId id="2147487638" r:id="rId7"/>
    <p:sldLayoutId id="2147487639" r:id="rId8"/>
    <p:sldLayoutId id="2147487640" r:id="rId9"/>
    <p:sldLayoutId id="2147487641" r:id="rId10"/>
    <p:sldLayoutId id="2147487642" r:id="rId11"/>
    <p:sldLayoutId id="2147487643" r:id="rId12"/>
    <p:sldLayoutId id="2147487644" r:id="rId13"/>
    <p:sldLayoutId id="2147487645" r:id="rId14"/>
    <p:sldLayoutId id="2147487646" r:id="rId15"/>
    <p:sldLayoutId id="2147487647" r:id="rId16"/>
    <p:sldLayoutId id="214748764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7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50" r:id="rId1"/>
    <p:sldLayoutId id="2147487651" r:id="rId2"/>
    <p:sldLayoutId id="2147487652" r:id="rId3"/>
    <p:sldLayoutId id="2147487653" r:id="rId4"/>
    <p:sldLayoutId id="2147487654" r:id="rId5"/>
    <p:sldLayoutId id="2147487655" r:id="rId6"/>
    <p:sldLayoutId id="2147487656" r:id="rId7"/>
    <p:sldLayoutId id="2147487657" r:id="rId8"/>
    <p:sldLayoutId id="2147487658" r:id="rId9"/>
    <p:sldLayoutId id="2147487659" r:id="rId10"/>
    <p:sldLayoutId id="2147487660" r:id="rId11"/>
    <p:sldLayoutId id="2147487661" r:id="rId12"/>
    <p:sldLayoutId id="2147487662" r:id="rId13"/>
    <p:sldLayoutId id="2147487663" r:id="rId14"/>
    <p:sldLayoutId id="2147487664" r:id="rId15"/>
    <p:sldLayoutId id="2147487665" r:id="rId16"/>
    <p:sldLayoutId id="214748766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9264" y="884902"/>
            <a:ext cx="11562736" cy="2310527"/>
          </a:xfrm>
        </p:spPr>
        <p:txBody>
          <a:bodyPr anchor="ctr">
            <a:noAutofit/>
          </a:bodyPr>
          <a:lstStyle/>
          <a:p>
            <a:pPr algn="ctr"/>
            <a:r>
              <a:rPr lang="uk-UA" sz="6600" dirty="0"/>
              <a:t>«іноземна мова </a:t>
            </a:r>
            <a:r>
              <a:rPr lang="en-US" sz="6600" dirty="0" smtClean="0"/>
              <a:t>(</a:t>
            </a:r>
            <a:r>
              <a:rPr lang="uk-UA" sz="6600" dirty="0" err="1"/>
              <a:t>спецкУРС</a:t>
            </a:r>
            <a:r>
              <a:rPr lang="en-US" sz="6600" dirty="0" smtClean="0"/>
              <a:t>)</a:t>
            </a:r>
            <a:r>
              <a:rPr lang="uk-UA" sz="4800" dirty="0"/>
              <a:t> »</a:t>
            </a:r>
            <a:r>
              <a:rPr lang="uk-UA" sz="4800" dirty="0"/>
              <a:t/>
            </a:r>
            <a:br>
              <a:rPr lang="uk-UA" sz="4800" dirty="0"/>
            </a:br>
            <a:r>
              <a:rPr lang="uk-UA" sz="4000" dirty="0"/>
              <a:t>(англійська, німецька, французька) </a:t>
            </a:r>
            <a:r>
              <a:rPr lang="uk-UA" sz="4800" dirty="0"/>
              <a:t/>
            </a:r>
            <a:br>
              <a:rPr lang="uk-UA" sz="4800" dirty="0"/>
            </a:br>
            <a:r>
              <a:rPr lang="ru-RU" sz="54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8662" y="3195430"/>
            <a:ext cx="8999959" cy="1856256"/>
          </a:xfrm>
        </p:spPr>
        <p:txBody>
          <a:bodyPr anchor="ctr">
            <a:noAutofit/>
          </a:bodyPr>
          <a:lstStyle/>
          <a:p>
            <a:pPr algn="l"/>
            <a:r>
              <a:rPr lang="uk-UA" sz="2400" b="1" dirty="0" err="1"/>
              <a:t>Стр</a:t>
            </a:r>
            <a:r>
              <a:rPr lang="ru-RU" sz="2400" b="1" dirty="0"/>
              <a:t>у</a:t>
            </a:r>
            <a:r>
              <a:rPr lang="uk-UA" sz="2400" b="1" dirty="0" err="1"/>
              <a:t>ктура</a:t>
            </a:r>
            <a:r>
              <a:rPr lang="uk-UA" sz="2400" b="1" dirty="0"/>
              <a:t> курсу</a:t>
            </a:r>
          </a:p>
          <a:p>
            <a:pPr algn="l"/>
            <a:endParaRPr lang="ru-RU" sz="800" dirty="0"/>
          </a:p>
          <a:p>
            <a:pPr algn="l"/>
            <a:r>
              <a:rPr lang="uk-UA" sz="2200" dirty="0"/>
              <a:t>Курс розрахований на 3 семестри. Наприкінці курсу складається диференційний залік.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7933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0" y="2628277"/>
            <a:ext cx="8608101" cy="734519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Методи викладання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5701" y="1486525"/>
            <a:ext cx="10820400" cy="114175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sz="1800" dirty="0"/>
              <a:t>Сформувати у студентів рівень володіння іноземною мовою (читання, аудіювання, мовлення, письмо та міжкультурна комунікація), який забезпечить ефективне спілкування в академічному та професійному середовищі.</a:t>
            </a: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4482058" y="752006"/>
            <a:ext cx="7176541" cy="734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/>
              <a:t>Мета курсу 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5701" y="3362796"/>
            <a:ext cx="109315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Поєднання традиційних та інноваційних методів з використанням елементів дистанційного навчання.</a:t>
            </a:r>
            <a:endParaRPr lang="ru-RU" dirty="0"/>
          </a:p>
          <a:p>
            <a:pPr marL="285750" lvl="0" indent="-285750">
              <a:buFont typeface="Arial" charset="0"/>
              <a:buChar char="•"/>
            </a:pPr>
            <a:r>
              <a:rPr lang="uk-UA" dirty="0"/>
              <a:t>Інтерактивна методика викладання</a:t>
            </a:r>
            <a:endParaRPr lang="ru-RU" dirty="0"/>
          </a:p>
          <a:p>
            <a:pPr marL="285750" lvl="0" indent="-285750">
              <a:buFont typeface="Arial" charset="0"/>
              <a:buChar char="•"/>
            </a:pPr>
            <a:r>
              <a:rPr lang="uk-UA" dirty="0"/>
              <a:t>Оригінальні підручники та навчально-методичні матеріали кафедри</a:t>
            </a:r>
            <a:r>
              <a:rPr lang="en-US" dirty="0"/>
              <a:t>,</a:t>
            </a:r>
            <a:r>
              <a:rPr lang="uk-UA" dirty="0"/>
              <a:t> адаптовані до спеціалізації студента</a:t>
            </a:r>
            <a:endParaRPr lang="ru-RU" dirty="0"/>
          </a:p>
          <a:p>
            <a:pPr marL="285750" lvl="0" indent="-285750">
              <a:buFont typeface="Arial" charset="0"/>
              <a:buChar char="•"/>
            </a:pPr>
            <a:r>
              <a:rPr lang="uk-UA" dirty="0"/>
              <a:t>Сучасні відео та аудіо матеріали</a:t>
            </a:r>
            <a:endParaRPr lang="ru-RU" dirty="0"/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Case Studies (</a:t>
            </a:r>
            <a:r>
              <a:rPr lang="uk-UA" dirty="0"/>
              <a:t>вивчення реальних ситуацій професійного спілкування)</a:t>
            </a:r>
            <a:endParaRPr lang="ru-RU" dirty="0"/>
          </a:p>
          <a:p>
            <a:pPr marL="285750" lvl="0" indent="-285750">
              <a:buFont typeface="Arial" charset="0"/>
              <a:buChar char="•"/>
            </a:pPr>
            <a:r>
              <a:rPr lang="uk-UA" dirty="0"/>
              <a:t>Рольові ігри</a:t>
            </a:r>
            <a:endParaRPr lang="ru-RU" dirty="0"/>
          </a:p>
          <a:p>
            <a:pPr marL="285750" lvl="0" indent="-285750">
              <a:buFont typeface="Arial" charset="0"/>
              <a:buChar char="•"/>
            </a:pPr>
            <a:r>
              <a:rPr lang="uk-UA" dirty="0"/>
              <a:t>Завдання он-лайн</a:t>
            </a:r>
            <a:endParaRPr lang="ru-RU" dirty="0"/>
          </a:p>
          <a:p>
            <a:pPr marL="285750" lvl="0" indent="-285750">
              <a:buFont typeface="Arial" charset="0"/>
              <a:buChar char="•"/>
            </a:pPr>
            <a:r>
              <a:rPr lang="uk-UA" dirty="0"/>
              <a:t>Навчальні проекти з використанням інтернет-ресурсів</a:t>
            </a:r>
            <a:endParaRPr lang="ru-RU" dirty="0"/>
          </a:p>
          <a:p>
            <a:pPr marL="285750" lvl="0" indent="-285750">
              <a:buFont typeface="Arial" charset="0"/>
              <a:buChar char="•"/>
            </a:pPr>
            <a:r>
              <a:rPr lang="uk-UA" dirty="0"/>
              <a:t>Завдання з розвитку навичок міжкультурної комунікації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88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467068" y="299803"/>
            <a:ext cx="6625653" cy="629587"/>
          </a:xfrm>
        </p:spPr>
        <p:txBody>
          <a:bodyPr>
            <a:normAutofit/>
          </a:bodyPr>
          <a:lstStyle/>
          <a:p>
            <a:r>
              <a:rPr lang="uk-UA" sz="2400" b="1" dirty="0"/>
              <a:t>Актуальність програми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334125" y="1244185"/>
            <a:ext cx="10172074" cy="541144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3400" i="1" dirty="0"/>
              <a:t>			</a:t>
            </a:r>
            <a:r>
              <a:rPr lang="uk-UA" sz="3400" b="1" i="1" dirty="0"/>
              <a:t>Можливості професійного та особистого розвитку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300" dirty="0"/>
          </a:p>
          <a:p>
            <a:pPr lvl="0">
              <a:lnSpc>
                <a:spcPct val="120000"/>
              </a:lnSpc>
            </a:pPr>
            <a:r>
              <a:rPr lang="uk-UA" sz="2300" dirty="0"/>
              <a:t>Англійська мова є мовою міжнародного академічного, професійного та повсякденного спілкування, німецька та французька мови є найбільш популярними та поширеними мовами в Євросоюзі.</a:t>
            </a:r>
            <a:endParaRPr lang="ru-RU" sz="2300" dirty="0"/>
          </a:p>
          <a:p>
            <a:pPr lvl="0">
              <a:lnSpc>
                <a:spcPct val="120000"/>
              </a:lnSpc>
            </a:pPr>
            <a:r>
              <a:rPr lang="ru-RU" sz="2300" dirty="0"/>
              <a:t> </a:t>
            </a:r>
            <a:r>
              <a:rPr lang="uk-UA" sz="2300" dirty="0"/>
              <a:t>Кожна </a:t>
            </a:r>
            <a:r>
              <a:rPr lang="ru-RU" sz="2300" dirty="0" err="1"/>
              <a:t>четверта</a:t>
            </a:r>
            <a:r>
              <a:rPr lang="uk-UA" sz="2300" dirty="0"/>
              <a:t> людина в світі володіє англійською мовою</a:t>
            </a:r>
            <a:r>
              <a:rPr lang="en-US" sz="2300" dirty="0"/>
              <a:t>.</a:t>
            </a:r>
            <a:endParaRPr lang="ru-RU" sz="2300" dirty="0"/>
          </a:p>
          <a:p>
            <a:pPr lvl="0">
              <a:lnSpc>
                <a:spcPct val="120000"/>
              </a:lnSpc>
            </a:pPr>
            <a:r>
              <a:rPr lang="uk-UA" sz="2300" dirty="0"/>
              <a:t>85 % матеріалів ділового спілкування в мережі Інтернет розміщено на англійській, німецькій, французькій мовах.</a:t>
            </a:r>
          </a:p>
          <a:p>
            <a:pPr lvl="0">
              <a:lnSpc>
                <a:spcPct val="120000"/>
              </a:lnSpc>
            </a:pPr>
            <a:r>
              <a:rPr lang="uk-UA" sz="2300" dirty="0"/>
              <a:t>80% друкованих та електронних професійних публікацій видаються англійською, німецькою, французькою мовами</a:t>
            </a:r>
            <a:r>
              <a:rPr lang="en-US" sz="2300" dirty="0"/>
              <a:t>.</a:t>
            </a:r>
            <a:endParaRPr lang="ru-RU" sz="2300" dirty="0"/>
          </a:p>
          <a:p>
            <a:pPr lvl="0">
              <a:lnSpc>
                <a:spcPct val="120000"/>
              </a:lnSpc>
            </a:pPr>
            <a:r>
              <a:rPr lang="uk-UA" sz="2300" dirty="0"/>
              <a:t>155 університетів Європи пропонують курси навчання, стажування та тренінги англійською, німецькою, французькою мовами</a:t>
            </a:r>
            <a:r>
              <a:rPr lang="en-US" sz="2300" dirty="0"/>
              <a:t>.</a:t>
            </a:r>
            <a:endParaRPr lang="ru-RU" sz="2300" dirty="0"/>
          </a:p>
          <a:p>
            <a:pPr>
              <a:lnSpc>
                <a:spcPct val="120000"/>
              </a:lnSpc>
            </a:pPr>
            <a:r>
              <a:rPr lang="uk-UA" sz="2300" dirty="0"/>
              <a:t>Переважна більшість університетів та дослідницьких центрів у світі пропонують професійні дистанційні курси навчання англійською, німецькою, французькою мовами  з одержанням міжнародних сертифікатів</a:t>
            </a:r>
            <a:r>
              <a:rPr lang="en-US" sz="2300" dirty="0"/>
              <a:t>.</a:t>
            </a:r>
            <a:endParaRPr lang="ru-RU" sz="2300" dirty="0"/>
          </a:p>
          <a:p>
            <a:pPr>
              <a:lnSpc>
                <a:spcPct val="120000"/>
              </a:lnSpc>
            </a:pPr>
            <a:endParaRPr lang="uk-UA" i="1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3400" i="1" dirty="0"/>
              <a:t>			</a:t>
            </a:r>
            <a:r>
              <a:rPr lang="uk-UA" sz="3400" b="1" i="1" dirty="0"/>
              <a:t>Конкурентоспроможність випускників</a:t>
            </a:r>
            <a:endParaRPr lang="uk-UA" sz="3400" i="1" dirty="0"/>
          </a:p>
          <a:p>
            <a:pPr marL="0" indent="0">
              <a:lnSpc>
                <a:spcPct val="120000"/>
              </a:lnSpc>
              <a:buNone/>
            </a:pPr>
            <a:endParaRPr lang="uk-UA" sz="1100" dirty="0"/>
          </a:p>
          <a:p>
            <a:pPr marL="0" lvl="0" indent="0">
              <a:lnSpc>
                <a:spcPct val="120000"/>
              </a:lnSpc>
              <a:buNone/>
            </a:pPr>
            <a:r>
              <a:rPr lang="uk-UA" dirty="0"/>
              <a:t>	Програма орієнтована на потреби студентів та працедавців даної  галузі.</a:t>
            </a:r>
            <a:endParaRPr lang="ru-RU" dirty="0"/>
          </a:p>
          <a:p>
            <a:pPr lvl="0">
              <a:lnSpc>
                <a:spcPct val="120000"/>
              </a:lnSpc>
            </a:pPr>
            <a:r>
              <a:rPr lang="uk-UA" sz="2300" dirty="0"/>
              <a:t>82 % всіх працедавців в країнах Європи розглядають володіння англійською, німецькою та французькою мовами як вирішальний фактор при працевлаштуванні.</a:t>
            </a:r>
            <a:endParaRPr lang="ru-RU" sz="2300" dirty="0"/>
          </a:p>
          <a:p>
            <a:pPr lvl="0">
              <a:lnSpc>
                <a:spcPct val="120000"/>
              </a:lnSpc>
            </a:pPr>
            <a:r>
              <a:rPr lang="uk-UA" sz="2300" dirty="0"/>
              <a:t>Згідно даних агенції </a:t>
            </a:r>
            <a:r>
              <a:rPr lang="en-US" sz="2300" dirty="0"/>
              <a:t>Headhunter </a:t>
            </a:r>
            <a:r>
              <a:rPr lang="uk-UA" sz="2300" dirty="0"/>
              <a:t>кожний четвертий  працедавець в Україні вважає володіння англійською та другою іноземною мовами ключовим фактором при працевлаштуванні та вирішенні рівня заробітної плати майбутнього співробітника.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13204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58753" y="480900"/>
            <a:ext cx="5347447" cy="449830"/>
          </a:xfrm>
        </p:spPr>
        <p:txBody>
          <a:bodyPr>
            <a:noAutofit/>
          </a:bodyPr>
          <a:lstStyle/>
          <a:p>
            <a:r>
              <a:rPr lang="uk-UA" sz="2400" b="1" dirty="0"/>
              <a:t>Зміст курсу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01096" y="1402677"/>
            <a:ext cx="10338621" cy="5101361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uk-UA" sz="1400" b="1" dirty="0"/>
              <a:t>	Модуль 1.</a:t>
            </a:r>
            <a:r>
              <a:rPr lang="ru-RU" sz="800" dirty="0"/>
              <a:t>   </a:t>
            </a:r>
            <a:r>
              <a:rPr lang="uk-UA" sz="1400" b="1" dirty="0"/>
              <a:t>Базовий </a:t>
            </a:r>
            <a:r>
              <a:rPr lang="uk-UA" sz="1400" b="1" dirty="0" err="1"/>
              <a:t>рвень</a:t>
            </a:r>
            <a:r>
              <a:rPr lang="uk-UA" sz="1400" b="1" dirty="0"/>
              <a:t>.</a:t>
            </a:r>
            <a:endParaRPr lang="uk-UA" sz="800" b="1" dirty="0"/>
          </a:p>
          <a:p>
            <a:pPr marL="0" indent="0">
              <a:lnSpc>
                <a:spcPct val="100000"/>
              </a:lnSpc>
              <a:buNone/>
            </a:pPr>
            <a:r>
              <a:rPr lang="uk-UA" sz="1400" dirty="0"/>
              <a:t>Змістовий модуль 1.1.</a:t>
            </a:r>
            <a:r>
              <a:rPr lang="ru-RU" sz="1400" dirty="0"/>
              <a:t>   </a:t>
            </a:r>
            <a:r>
              <a:rPr lang="uk-UA" sz="1400" dirty="0"/>
              <a:t>Людина і суспільство.</a:t>
            </a:r>
            <a:endParaRPr lang="ru-RU" sz="1400" dirty="0"/>
          </a:p>
          <a:p>
            <a:pPr marL="0" indent="0">
              <a:lnSpc>
                <a:spcPct val="100000"/>
              </a:lnSpc>
              <a:buNone/>
            </a:pPr>
            <a:r>
              <a:rPr lang="uk-UA" sz="1400" dirty="0"/>
              <a:t>Змістовий модуль 1.2.   Студентське життя.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1400" dirty="0"/>
              <a:t>Змістовий модуль 1.3.    Дозвілля та подорожі.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1400" dirty="0"/>
              <a:t>	</a:t>
            </a:r>
            <a:endParaRPr lang="uk-UA" sz="1400" b="1" dirty="0"/>
          </a:p>
          <a:p>
            <a:pPr marL="0" indent="0">
              <a:lnSpc>
                <a:spcPct val="100000"/>
              </a:lnSpc>
              <a:buNone/>
            </a:pPr>
            <a:r>
              <a:rPr lang="uk-UA" sz="1400" b="1" dirty="0"/>
              <a:t>	Модуль 2.   </a:t>
            </a:r>
            <a:r>
              <a:rPr lang="ru-RU" sz="1400" b="1" dirty="0" err="1"/>
              <a:t>Середній</a:t>
            </a:r>
            <a:r>
              <a:rPr lang="ru-RU" sz="1400" b="1" dirty="0"/>
              <a:t> </a:t>
            </a:r>
            <a:r>
              <a:rPr lang="ru-RU" sz="1400" b="1" dirty="0" err="1"/>
              <a:t>рівень</a:t>
            </a:r>
            <a:r>
              <a:rPr lang="ru-RU" sz="1400" b="1" dirty="0"/>
              <a:t>. </a:t>
            </a:r>
            <a:endParaRPr lang="uk-UA" sz="1400" dirty="0"/>
          </a:p>
          <a:p>
            <a:pPr marL="0" indent="0">
              <a:lnSpc>
                <a:spcPct val="100000"/>
              </a:lnSpc>
              <a:buNone/>
            </a:pPr>
            <a:r>
              <a:rPr lang="uk-UA" sz="1400" dirty="0"/>
              <a:t>Змістовий модуль 2.1.    Сучасний світ моди, відпочинку та телебачення.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1400" dirty="0"/>
              <a:t>Змістовий модуль 2.2.    Клімат та погодні умови.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1400" dirty="0"/>
              <a:t>Змістовий модуль 2.3.    Людина та успіх.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400" dirty="0"/>
          </a:p>
          <a:p>
            <a:pPr marL="0" indent="0">
              <a:lnSpc>
                <a:spcPct val="100000"/>
              </a:lnSpc>
              <a:buNone/>
            </a:pPr>
            <a:endParaRPr lang="ru-RU" sz="1400" dirty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1400" b="1" dirty="0"/>
              <a:t>	Модуль 3</a:t>
            </a:r>
            <a:r>
              <a:rPr lang="ru-RU" sz="1400" dirty="0"/>
              <a:t>.   </a:t>
            </a:r>
            <a:r>
              <a:rPr lang="ru-RU" sz="1400" b="1" dirty="0" err="1"/>
              <a:t>Високий</a:t>
            </a:r>
            <a:r>
              <a:rPr lang="ru-RU" sz="1400" b="1" dirty="0"/>
              <a:t> </a:t>
            </a:r>
            <a:r>
              <a:rPr lang="ru-RU" sz="1400" b="1" dirty="0" err="1"/>
              <a:t>рівень</a:t>
            </a:r>
            <a:r>
              <a:rPr lang="ru-RU" sz="1400" b="1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err="1"/>
              <a:t>Змістовий</a:t>
            </a:r>
            <a:r>
              <a:rPr lang="ru-RU" sz="1400" dirty="0"/>
              <a:t> модуль 3.1.    </a:t>
            </a:r>
            <a:r>
              <a:rPr lang="uk-UA" sz="1400" dirty="0" err="1"/>
              <a:t>Здоров</a:t>
            </a:r>
            <a:r>
              <a:rPr lang="en-US" sz="1400" dirty="0"/>
              <a:t>’</a:t>
            </a:r>
            <a:r>
              <a:rPr lang="ru-RU" sz="1400" dirty="0"/>
              <a:t>я та спорт.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err="1"/>
              <a:t>Змістовий</a:t>
            </a:r>
            <a:r>
              <a:rPr lang="ru-RU" sz="1400" dirty="0"/>
              <a:t> модуль 3.2.    </a:t>
            </a:r>
            <a:r>
              <a:rPr lang="ru-RU" sz="1400" dirty="0" err="1"/>
              <a:t>Ресторани</a:t>
            </a:r>
            <a:r>
              <a:rPr lang="ru-RU" sz="1400" dirty="0"/>
              <a:t> та </a:t>
            </a:r>
            <a:r>
              <a:rPr lang="ru-RU" sz="1400" dirty="0" err="1"/>
              <a:t>національн</a:t>
            </a:r>
            <a:r>
              <a:rPr lang="uk-UA" sz="1400" dirty="0"/>
              <a:t>і кухні.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err="1"/>
              <a:t>Змістовий</a:t>
            </a:r>
            <a:r>
              <a:rPr lang="ru-RU" sz="1400" dirty="0"/>
              <a:t> модуль 3.3.    Людина та природа. </a:t>
            </a:r>
            <a:r>
              <a:rPr lang="ru-RU" sz="1400" dirty="0" err="1"/>
              <a:t>Захист</a:t>
            </a:r>
            <a:r>
              <a:rPr lang="ru-RU" sz="1400" dirty="0"/>
              <a:t> </a:t>
            </a:r>
            <a:r>
              <a:rPr lang="ru-RU" sz="1400" dirty="0" err="1"/>
              <a:t>навколишнього</a:t>
            </a:r>
            <a:r>
              <a:rPr lang="ru-RU" sz="1400" dirty="0"/>
              <a:t> </a:t>
            </a:r>
            <a:r>
              <a:rPr lang="ru-RU" sz="1400" dirty="0" err="1"/>
              <a:t>середовища</a:t>
            </a:r>
            <a:r>
              <a:rPr lang="ru-RU" sz="1400" dirty="0"/>
              <a:t>.</a:t>
            </a:r>
            <a:endParaRPr lang="uk-UA" sz="1400" dirty="0"/>
          </a:p>
          <a:p>
            <a:pPr marL="0" indent="0">
              <a:lnSpc>
                <a:spcPct val="100000"/>
              </a:lnSpc>
              <a:buNone/>
            </a:pPr>
            <a:r>
              <a:rPr lang="uk-UA" sz="1400" dirty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684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08072" y="487283"/>
            <a:ext cx="5798127" cy="621082"/>
          </a:xfrm>
        </p:spPr>
        <p:txBody>
          <a:bodyPr>
            <a:noAutofit/>
          </a:bodyPr>
          <a:lstStyle/>
          <a:p>
            <a:r>
              <a:rPr lang="uk-UA" sz="2400" b="1" dirty="0"/>
              <a:t>Практичне втілення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2619" y="2854037"/>
            <a:ext cx="6677890" cy="3643746"/>
          </a:xfrm>
        </p:spPr>
        <p:txBody>
          <a:bodyPr numCol="2" spcCol="180000">
            <a:noAutofit/>
          </a:bodyPr>
          <a:lstStyle/>
          <a:p>
            <a:pPr lvl="0"/>
            <a:r>
              <a:rPr lang="ru-RU" sz="1100" dirty="0" err="1"/>
              <a:t>Болгарія</a:t>
            </a:r>
            <a:r>
              <a:rPr lang="ru-RU" sz="1100" dirty="0"/>
              <a:t>, м. </a:t>
            </a:r>
            <a:r>
              <a:rPr lang="ru-RU" sz="1100" dirty="0" err="1"/>
              <a:t>Софія</a:t>
            </a:r>
            <a:r>
              <a:rPr lang="ru-RU" sz="1100" dirty="0"/>
              <a:t>, </a:t>
            </a:r>
            <a:r>
              <a:rPr lang="ru-RU" sz="1100" dirty="0" err="1"/>
              <a:t>Софійський</a:t>
            </a:r>
            <a:r>
              <a:rPr lang="ru-RU" sz="1100" dirty="0"/>
              <a:t> </a:t>
            </a:r>
            <a:r>
              <a:rPr lang="ru-RU" sz="1100" dirty="0" err="1"/>
              <a:t>університет</a:t>
            </a:r>
            <a:r>
              <a:rPr lang="ru-RU" sz="1100" dirty="0"/>
              <a:t> </a:t>
            </a:r>
            <a:r>
              <a:rPr lang="ru-RU" sz="1100" dirty="0" err="1"/>
              <a:t>архітектури</a:t>
            </a:r>
            <a:r>
              <a:rPr lang="ru-RU" sz="1100" dirty="0"/>
              <a:t>, </a:t>
            </a:r>
            <a:r>
              <a:rPr lang="ru-RU" sz="1100" dirty="0" err="1"/>
              <a:t>будівництва</a:t>
            </a:r>
            <a:r>
              <a:rPr lang="ru-RU" sz="1100" dirty="0"/>
              <a:t> і </a:t>
            </a:r>
            <a:r>
              <a:rPr lang="ru-RU" sz="1100" dirty="0" err="1"/>
              <a:t>геодезії</a:t>
            </a:r>
            <a:r>
              <a:rPr lang="ru-RU" sz="1100" dirty="0"/>
              <a:t>. </a:t>
            </a:r>
          </a:p>
          <a:p>
            <a:pPr lvl="0"/>
            <a:r>
              <a:rPr lang="ru-RU" sz="1100" dirty="0" err="1"/>
              <a:t>Греція</a:t>
            </a:r>
            <a:r>
              <a:rPr lang="ru-RU" sz="1100" dirty="0"/>
              <a:t>, м. </a:t>
            </a:r>
            <a:r>
              <a:rPr lang="ru-RU" sz="1100" dirty="0" err="1"/>
              <a:t>Салоніки</a:t>
            </a:r>
            <a:r>
              <a:rPr lang="ru-RU" sz="1100" dirty="0"/>
              <a:t>, </a:t>
            </a:r>
            <a:r>
              <a:rPr lang="ru-RU" sz="1100" dirty="0" err="1"/>
              <a:t>Університет</a:t>
            </a:r>
            <a:r>
              <a:rPr lang="ru-RU" sz="1100" dirty="0"/>
              <a:t> </a:t>
            </a:r>
            <a:r>
              <a:rPr lang="ru-RU" sz="1100" dirty="0" err="1"/>
              <a:t>Арістотеля</a:t>
            </a:r>
            <a:r>
              <a:rPr lang="ru-RU" sz="1100" dirty="0"/>
              <a:t> </a:t>
            </a:r>
          </a:p>
          <a:p>
            <a:pPr lvl="0"/>
            <a:r>
              <a:rPr lang="ru-RU" sz="1100" dirty="0" err="1"/>
              <a:t>Ізраїль</a:t>
            </a:r>
            <a:r>
              <a:rPr lang="ru-RU" sz="1100" dirty="0"/>
              <a:t>, </a:t>
            </a:r>
            <a:r>
              <a:rPr lang="ru-RU" sz="1100" dirty="0" err="1"/>
              <a:t>освітня</a:t>
            </a:r>
            <a:r>
              <a:rPr lang="ru-RU" sz="1100" dirty="0"/>
              <a:t> </a:t>
            </a:r>
            <a:r>
              <a:rPr lang="ru-RU" sz="1100" dirty="0" err="1"/>
              <a:t>програма</a:t>
            </a:r>
            <a:r>
              <a:rPr lang="ru-RU" sz="1100" dirty="0"/>
              <a:t> «</a:t>
            </a:r>
            <a:r>
              <a:rPr lang="ru-RU" sz="1100" dirty="0" err="1"/>
              <a:t>Тагліт</a:t>
            </a:r>
            <a:r>
              <a:rPr lang="ru-RU" sz="1100" dirty="0"/>
              <a:t>» </a:t>
            </a:r>
          </a:p>
          <a:p>
            <a:pPr lvl="0"/>
            <a:r>
              <a:rPr lang="ru-RU" sz="1100" dirty="0" err="1"/>
              <a:t>Іспанія</a:t>
            </a:r>
            <a:r>
              <a:rPr lang="ru-RU" sz="1100" dirty="0"/>
              <a:t>, м. </a:t>
            </a:r>
            <a:r>
              <a:rPr lang="ru-RU" sz="1100" dirty="0" err="1"/>
              <a:t>Більбао</a:t>
            </a:r>
            <a:r>
              <a:rPr lang="ru-RU" sz="1100" dirty="0"/>
              <a:t>, </a:t>
            </a:r>
            <a:r>
              <a:rPr lang="ru-RU" sz="1100" dirty="0" err="1"/>
              <a:t>Університет</a:t>
            </a:r>
            <a:r>
              <a:rPr lang="ru-RU" sz="1100" dirty="0"/>
              <a:t> </a:t>
            </a:r>
            <a:r>
              <a:rPr lang="ru-RU" sz="1100" dirty="0" err="1"/>
              <a:t>Країни</a:t>
            </a:r>
            <a:r>
              <a:rPr lang="ru-RU" sz="1100" dirty="0"/>
              <a:t> </a:t>
            </a:r>
            <a:r>
              <a:rPr lang="ru-RU" sz="1100" dirty="0" err="1"/>
              <a:t>Басків</a:t>
            </a:r>
            <a:r>
              <a:rPr lang="ru-RU" sz="1100" dirty="0"/>
              <a:t>. </a:t>
            </a:r>
          </a:p>
          <a:p>
            <a:pPr lvl="0"/>
            <a:r>
              <a:rPr lang="ru-RU" sz="1100" dirty="0"/>
              <a:t>Молдова, м. </a:t>
            </a:r>
            <a:r>
              <a:rPr lang="ru-RU" sz="1100" dirty="0" err="1"/>
              <a:t>Кишинів</a:t>
            </a:r>
            <a:r>
              <a:rPr lang="ru-RU" sz="1100" dirty="0"/>
              <a:t>, </a:t>
            </a:r>
            <a:r>
              <a:rPr lang="ru-RU" sz="1100" dirty="0" err="1"/>
              <a:t>тренінг</a:t>
            </a:r>
            <a:r>
              <a:rPr lang="ru-RU" sz="1100" dirty="0"/>
              <a:t> для </a:t>
            </a:r>
            <a:r>
              <a:rPr lang="ru-RU" sz="1100" dirty="0" err="1"/>
              <a:t>викладів</a:t>
            </a:r>
            <a:r>
              <a:rPr lang="ru-RU" sz="1100" dirty="0"/>
              <a:t> </a:t>
            </a:r>
            <a:r>
              <a:rPr lang="ru-RU" sz="1100" dirty="0" err="1"/>
              <a:t>англійської</a:t>
            </a:r>
            <a:r>
              <a:rPr lang="ru-RU" sz="1100" dirty="0"/>
              <a:t> </a:t>
            </a:r>
            <a:r>
              <a:rPr lang="ru-RU" sz="1100" dirty="0" err="1"/>
              <a:t>мови</a:t>
            </a:r>
            <a:r>
              <a:rPr lang="ru-RU" sz="1100" dirty="0"/>
              <a:t> «</a:t>
            </a:r>
            <a:r>
              <a:rPr lang="de-DE" sz="1100" dirty="0"/>
              <a:t>Teaching English </a:t>
            </a:r>
            <a:r>
              <a:rPr lang="de-DE" sz="1100" dirty="0" err="1"/>
              <a:t>through</a:t>
            </a:r>
            <a:r>
              <a:rPr lang="de-DE" sz="1100" dirty="0"/>
              <a:t> </a:t>
            </a:r>
            <a:r>
              <a:rPr lang="de-DE" sz="1100" dirty="0" err="1"/>
              <a:t>conflict</a:t>
            </a:r>
            <a:r>
              <a:rPr lang="de-DE" sz="1100" dirty="0"/>
              <a:t> </a:t>
            </a:r>
            <a:r>
              <a:rPr lang="de-DE" sz="1100" dirty="0" err="1"/>
              <a:t>resolution</a:t>
            </a:r>
            <a:r>
              <a:rPr lang="de-DE" sz="1100" dirty="0"/>
              <a:t> </a:t>
            </a:r>
            <a:r>
              <a:rPr lang="de-DE" sz="1100" dirty="0" err="1"/>
              <a:t>games</a:t>
            </a:r>
            <a:r>
              <a:rPr lang="de-DE" sz="1100" dirty="0"/>
              <a:t>» </a:t>
            </a:r>
            <a:endParaRPr lang="ru-RU" sz="1100" dirty="0"/>
          </a:p>
          <a:p>
            <a:pPr lvl="0"/>
            <a:r>
              <a:rPr lang="ru-RU" sz="1100" dirty="0" err="1"/>
              <a:t>Німеччина</a:t>
            </a:r>
            <a:r>
              <a:rPr lang="ru-RU" sz="1100" dirty="0"/>
              <a:t>, м. </a:t>
            </a:r>
            <a:r>
              <a:rPr lang="ru-RU" sz="1100" dirty="0" err="1"/>
              <a:t>Штутгард</a:t>
            </a:r>
            <a:r>
              <a:rPr lang="ru-RU" sz="1100" dirty="0"/>
              <a:t>, </a:t>
            </a:r>
            <a:r>
              <a:rPr lang="ru-RU" sz="1100" dirty="0" err="1"/>
              <a:t>Соціально-культурний</a:t>
            </a:r>
            <a:r>
              <a:rPr lang="ru-RU" sz="1100" dirty="0"/>
              <a:t> </a:t>
            </a:r>
            <a:r>
              <a:rPr lang="ru-RU" sz="1100" dirty="0" err="1"/>
              <a:t>захід</a:t>
            </a:r>
            <a:r>
              <a:rPr lang="ru-RU" sz="1100" dirty="0"/>
              <a:t> « 35 –й </a:t>
            </a:r>
            <a:r>
              <a:rPr lang="de-DE" sz="1100" dirty="0"/>
              <a:t>Kirchentag” </a:t>
            </a:r>
            <a:endParaRPr lang="ru-RU" sz="1100" dirty="0"/>
          </a:p>
          <a:p>
            <a:pPr lvl="0"/>
            <a:r>
              <a:rPr lang="ru-RU" sz="1100" dirty="0"/>
              <a:t>Польша, Варшава, </a:t>
            </a:r>
            <a:r>
              <a:rPr lang="ru-RU" sz="1100" dirty="0" err="1"/>
              <a:t>Варшавський</a:t>
            </a:r>
            <a:r>
              <a:rPr lang="ru-RU" sz="1100" dirty="0"/>
              <a:t> </a:t>
            </a:r>
            <a:r>
              <a:rPr lang="ru-RU" sz="1100" dirty="0" err="1"/>
              <a:t>Університет</a:t>
            </a:r>
            <a:r>
              <a:rPr lang="ru-RU" sz="1100" dirty="0"/>
              <a:t> </a:t>
            </a:r>
          </a:p>
          <a:p>
            <a:pPr lvl="0"/>
            <a:r>
              <a:rPr lang="ru-RU" sz="1100" dirty="0"/>
              <a:t>Польша, м. </a:t>
            </a:r>
            <a:r>
              <a:rPr lang="ru-RU" sz="1100" dirty="0" err="1"/>
              <a:t>Краків</a:t>
            </a:r>
            <a:r>
              <a:rPr lang="ru-RU" sz="1100" dirty="0"/>
              <a:t>, </a:t>
            </a:r>
            <a:r>
              <a:rPr lang="ru-RU" sz="1100" dirty="0" err="1"/>
              <a:t>Гірничо-металургійна</a:t>
            </a:r>
            <a:r>
              <a:rPr lang="ru-RU" sz="1100" dirty="0"/>
              <a:t> </a:t>
            </a:r>
            <a:r>
              <a:rPr lang="ru-RU" sz="1100" dirty="0" err="1"/>
              <a:t>Академія</a:t>
            </a:r>
            <a:endParaRPr lang="ru-RU" sz="1100" dirty="0"/>
          </a:p>
          <a:p>
            <a:pPr lvl="0"/>
            <a:r>
              <a:rPr lang="ru-RU" sz="1100" dirty="0"/>
              <a:t>Польша, м. </a:t>
            </a:r>
            <a:r>
              <a:rPr lang="ru-RU" sz="1100" dirty="0" err="1"/>
              <a:t>Краків</a:t>
            </a:r>
            <a:r>
              <a:rPr lang="ru-RU" sz="1100" dirty="0"/>
              <a:t>, </a:t>
            </a:r>
            <a:r>
              <a:rPr lang="ru-RU" sz="1100" dirty="0" err="1"/>
              <a:t>Європейський</a:t>
            </a:r>
            <a:r>
              <a:rPr lang="ru-RU" sz="1100" dirty="0"/>
              <a:t> </a:t>
            </a:r>
            <a:r>
              <a:rPr lang="ru-RU" sz="1100" dirty="0" err="1"/>
              <a:t>інститут</a:t>
            </a:r>
            <a:r>
              <a:rPr lang="ru-RU" sz="1100" dirty="0"/>
              <a:t> </a:t>
            </a:r>
            <a:r>
              <a:rPr lang="ru-RU" sz="1100" dirty="0" err="1"/>
              <a:t>нерухомості</a:t>
            </a:r>
            <a:r>
              <a:rPr lang="ru-RU" sz="1100" dirty="0"/>
              <a:t> </a:t>
            </a:r>
          </a:p>
          <a:p>
            <a:pPr lvl="0"/>
            <a:r>
              <a:rPr lang="ru-RU" sz="1100" dirty="0"/>
              <a:t>Польша, м. Познань, </a:t>
            </a:r>
            <a:r>
              <a:rPr lang="ru-RU" sz="1100" dirty="0" err="1"/>
              <a:t>Університет</a:t>
            </a:r>
            <a:r>
              <a:rPr lang="ru-RU" sz="1100" dirty="0"/>
              <a:t> </a:t>
            </a:r>
            <a:r>
              <a:rPr lang="ru-RU" sz="1100" dirty="0" err="1"/>
              <a:t>ім</a:t>
            </a:r>
            <a:r>
              <a:rPr lang="ru-RU" sz="1100" dirty="0"/>
              <a:t>. А. </a:t>
            </a:r>
            <a:r>
              <a:rPr lang="ru-RU" sz="1100" dirty="0" err="1"/>
              <a:t>Міцкевича</a:t>
            </a:r>
            <a:endParaRPr lang="ru-RU" sz="1100" dirty="0"/>
          </a:p>
          <a:p>
            <a:pPr lvl="0"/>
            <a:r>
              <a:rPr lang="ru-RU" sz="1100" dirty="0"/>
              <a:t>Польша, м. Щецин, </a:t>
            </a:r>
            <a:r>
              <a:rPr lang="ru-RU" sz="1100" dirty="0" err="1"/>
              <a:t>програма</a:t>
            </a:r>
            <a:r>
              <a:rPr lang="ru-RU" sz="1100" dirty="0"/>
              <a:t> «</a:t>
            </a:r>
            <a:r>
              <a:rPr lang="de-DE" sz="1100" dirty="0"/>
              <a:t>Study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tours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Poland</a:t>
            </a:r>
            <a:r>
              <a:rPr lang="de-DE" sz="1100" dirty="0"/>
              <a:t>» </a:t>
            </a:r>
            <a:endParaRPr lang="ru-RU" sz="1100" dirty="0"/>
          </a:p>
          <a:p>
            <a:pPr lvl="0"/>
            <a:r>
              <a:rPr lang="ru-RU" sz="1100" dirty="0" err="1"/>
              <a:t>Портуралія</a:t>
            </a:r>
            <a:r>
              <a:rPr lang="ru-RU" sz="1100" dirty="0"/>
              <a:t>, </a:t>
            </a:r>
            <a:r>
              <a:rPr lang="ru-RU" sz="1100" dirty="0" err="1"/>
              <a:t>Ліссабон</a:t>
            </a:r>
            <a:r>
              <a:rPr lang="ru-RU" sz="1100" dirty="0"/>
              <a:t>, </a:t>
            </a:r>
            <a:r>
              <a:rPr lang="ru-RU" sz="1100" dirty="0" err="1"/>
              <a:t>Ліссабонський</a:t>
            </a:r>
            <a:r>
              <a:rPr lang="ru-RU" sz="1100" dirty="0"/>
              <a:t> </a:t>
            </a:r>
            <a:r>
              <a:rPr lang="ru-RU" sz="1100" dirty="0" err="1"/>
              <a:t>Університет</a:t>
            </a:r>
            <a:r>
              <a:rPr lang="ru-RU" sz="1100" dirty="0"/>
              <a:t> </a:t>
            </a:r>
          </a:p>
          <a:p>
            <a:pPr lvl="0"/>
            <a:r>
              <a:rPr lang="ru-RU" sz="1100" dirty="0" err="1"/>
              <a:t>Словаччина</a:t>
            </a:r>
            <a:r>
              <a:rPr lang="ru-RU" sz="1100" dirty="0"/>
              <a:t>, м. </a:t>
            </a:r>
            <a:r>
              <a:rPr lang="ru-RU" sz="1100" dirty="0" err="1"/>
              <a:t>Банска</a:t>
            </a:r>
            <a:r>
              <a:rPr lang="ru-RU" sz="1100" dirty="0"/>
              <a:t> </a:t>
            </a:r>
            <a:r>
              <a:rPr lang="ru-RU" sz="1100" dirty="0" err="1"/>
              <a:t>Бистриця</a:t>
            </a:r>
            <a:r>
              <a:rPr lang="ru-RU" sz="1100" dirty="0"/>
              <a:t>, </a:t>
            </a:r>
            <a:r>
              <a:rPr lang="ru-RU" sz="1100" dirty="0" err="1"/>
              <a:t>Університет</a:t>
            </a:r>
            <a:r>
              <a:rPr lang="ru-RU" sz="1100" dirty="0"/>
              <a:t> Матей Бей </a:t>
            </a:r>
          </a:p>
          <a:p>
            <a:pPr lvl="0"/>
            <a:r>
              <a:rPr lang="ru-RU" sz="1100" dirty="0" err="1"/>
              <a:t>Словенія</a:t>
            </a:r>
            <a:r>
              <a:rPr lang="ru-RU" sz="1100" dirty="0"/>
              <a:t>, Нова-</a:t>
            </a:r>
            <a:r>
              <a:rPr lang="ru-RU" sz="1100" dirty="0" err="1"/>
              <a:t>Горіца</a:t>
            </a:r>
            <a:r>
              <a:rPr lang="ru-RU" sz="1100" dirty="0"/>
              <a:t>, </a:t>
            </a:r>
            <a:r>
              <a:rPr lang="ru-RU" sz="1100" dirty="0" err="1"/>
              <a:t>Університет</a:t>
            </a:r>
            <a:r>
              <a:rPr lang="ru-RU" sz="1100" dirty="0"/>
              <a:t> Нова-</a:t>
            </a:r>
            <a:r>
              <a:rPr lang="ru-RU" sz="1100" dirty="0" err="1"/>
              <a:t>Горіца</a:t>
            </a:r>
            <a:r>
              <a:rPr lang="ru-RU" sz="1100" dirty="0"/>
              <a:t> </a:t>
            </a:r>
          </a:p>
          <a:p>
            <a:pPr lvl="0"/>
            <a:r>
              <a:rPr lang="ru-RU" sz="1100" dirty="0" err="1"/>
              <a:t>Фінляндія</a:t>
            </a:r>
            <a:r>
              <a:rPr lang="ru-RU" sz="1100" dirty="0"/>
              <a:t>, м. </a:t>
            </a:r>
            <a:r>
              <a:rPr lang="ru-RU" sz="1100" dirty="0" err="1"/>
              <a:t>Гельсинки</a:t>
            </a:r>
            <a:r>
              <a:rPr lang="ru-RU" sz="1100" dirty="0"/>
              <a:t>, </a:t>
            </a:r>
            <a:r>
              <a:rPr lang="ru-RU" sz="1100" dirty="0" err="1"/>
              <a:t>УніверситетАалто</a:t>
            </a:r>
            <a:r>
              <a:rPr lang="ru-RU" sz="1100" dirty="0"/>
              <a:t>, Школа науки і </a:t>
            </a:r>
            <a:r>
              <a:rPr lang="ru-RU" sz="1100" dirty="0" err="1"/>
              <a:t>техніки</a:t>
            </a:r>
            <a:endParaRPr lang="ru-RU" sz="1100" dirty="0"/>
          </a:p>
          <a:p>
            <a:pPr lvl="0"/>
            <a:r>
              <a:rPr lang="ru-RU" sz="1100" dirty="0" err="1"/>
              <a:t>Чехія</a:t>
            </a:r>
            <a:r>
              <a:rPr lang="ru-RU" sz="1100" dirty="0"/>
              <a:t>, </a:t>
            </a:r>
            <a:r>
              <a:rPr lang="ru-RU" sz="1100" dirty="0" err="1"/>
              <a:t>Острава</a:t>
            </a:r>
            <a:r>
              <a:rPr lang="ru-RU" sz="1100" dirty="0"/>
              <a:t>, </a:t>
            </a:r>
            <a:r>
              <a:rPr lang="ru-RU" sz="1100" dirty="0" err="1"/>
              <a:t>Технічний</a:t>
            </a:r>
            <a:r>
              <a:rPr lang="ru-RU" sz="1100" dirty="0"/>
              <a:t> </a:t>
            </a:r>
            <a:r>
              <a:rPr lang="ru-RU" sz="1100" dirty="0" err="1"/>
              <a:t>університет</a:t>
            </a:r>
            <a:endParaRPr lang="ru-RU" sz="11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7689272" y="1537855"/>
            <a:ext cx="3969327" cy="468082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1700" dirty="0"/>
              <a:t>69 студентів факультету менеджменту проходили професійне стажування в готельних комплексах Туреччини.</a:t>
            </a:r>
          </a:p>
          <a:p>
            <a:pPr marL="0" indent="0">
              <a:lnSpc>
                <a:spcPct val="120000"/>
              </a:lnSpc>
              <a:buNone/>
            </a:pPr>
            <a:endParaRPr lang="uk-UA" sz="1700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1700" dirty="0"/>
              <a:t>142 студентів брали участь у Всеукраїнських та міжнародних конференціях молодих вчених іноземними мовами, олімпіадах, навчалися в групах інтенсивного вивчення англійської  та німецької мови, в групах </a:t>
            </a:r>
            <a:r>
              <a:rPr lang="en-US" sz="1700" dirty="0"/>
              <a:t>SMART English</a:t>
            </a:r>
            <a:r>
              <a:rPr lang="uk-UA" sz="1700" dirty="0"/>
              <a:t> та були учасниками дискусій в клубі англійської мови.</a:t>
            </a:r>
            <a:endParaRPr lang="ru-RU" sz="1700" dirty="0"/>
          </a:p>
        </p:txBody>
      </p:sp>
      <p:sp>
        <p:nvSpPr>
          <p:cNvPr id="5" name="TextBox 4"/>
          <p:cNvSpPr txBox="1"/>
          <p:nvPr/>
        </p:nvSpPr>
        <p:spPr>
          <a:xfrm>
            <a:off x="734291" y="1537855"/>
            <a:ext cx="64562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dirty="0"/>
              <a:t>В 2015-2019 навчальному році 56 студентів ХНУМГ з 4 факультетів стали учасниками програми обміну студентів </a:t>
            </a:r>
            <a:r>
              <a:rPr lang="en-US" sz="1700" dirty="0"/>
              <a:t>TEMPUS INFINITY</a:t>
            </a:r>
            <a:r>
              <a:rPr lang="uk-UA" sz="1700" dirty="0"/>
              <a:t> з провідними університетами Європи та проходили навчання в наступних країнах:</a:t>
            </a:r>
          </a:p>
        </p:txBody>
      </p:sp>
    </p:spTree>
    <p:extLst>
      <p:ext uri="{BB962C8B-B14F-4D97-AF65-F5344CB8AC3E}">
        <p14:creationId xmlns:p14="http://schemas.microsoft.com/office/powerpoint/2010/main" val="33640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7277" y="255495"/>
            <a:ext cx="4964899" cy="742704"/>
          </a:xfrm>
        </p:spPr>
        <p:txBody>
          <a:bodyPr>
            <a:noAutofit/>
          </a:bodyPr>
          <a:lstStyle/>
          <a:p>
            <a:r>
              <a:rPr lang="uk-UA" sz="2800" b="1" dirty="0"/>
              <a:t>Практичне втілення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22" y="1041400"/>
            <a:ext cx="3212193" cy="21338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22" y="3683436"/>
            <a:ext cx="3397250" cy="22568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5" y="955754"/>
            <a:ext cx="3451680" cy="23051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55" y="3683436"/>
            <a:ext cx="3594100" cy="2387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61" y="2489636"/>
            <a:ext cx="3450868" cy="22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0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10465" y="188259"/>
            <a:ext cx="4796853" cy="749509"/>
          </a:xfrm>
        </p:spPr>
        <p:txBody>
          <a:bodyPr anchor="ctr">
            <a:noAutofit/>
          </a:bodyPr>
          <a:lstStyle/>
          <a:p>
            <a:pPr algn="r"/>
            <a:r>
              <a:rPr lang="uk-UA" sz="2400" b="1" dirty="0"/>
              <a:t>Провідні викладачі</a:t>
            </a:r>
            <a:endParaRPr lang="ru-RU" sz="2400" dirty="0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-3975" y="812084"/>
            <a:ext cx="6222381" cy="36234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solidFill>
                  <a:prstClr val="black"/>
                </a:solidFill>
              </a:rPr>
              <a:t>Зубенко </a:t>
            </a:r>
            <a:r>
              <a:rPr lang="ru-RU" sz="1900" b="1" dirty="0" err="1">
                <a:solidFill>
                  <a:prstClr val="black"/>
                </a:solidFill>
              </a:rPr>
              <a:t>Світлана</a:t>
            </a:r>
            <a:r>
              <a:rPr lang="ru-RU" sz="1900" b="1" dirty="0">
                <a:solidFill>
                  <a:prstClr val="black"/>
                </a:solidFill>
              </a:rPr>
              <a:t> </a:t>
            </a:r>
            <a:r>
              <a:rPr lang="ru-RU" sz="1900" b="1" dirty="0" err="1">
                <a:solidFill>
                  <a:prstClr val="black"/>
                </a:solidFill>
              </a:rPr>
              <a:t>Олександрівна</a:t>
            </a:r>
            <a:r>
              <a:rPr lang="ru-RU" sz="1900" b="1" dirty="0">
                <a:solidFill>
                  <a:prstClr val="black"/>
                </a:solidFill>
              </a:rPr>
              <a:t>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prstClr val="black"/>
                </a:solidFill>
              </a:rPr>
              <a:t>старший </a:t>
            </a:r>
            <a:r>
              <a:rPr lang="ru-RU" sz="1200" dirty="0" err="1">
                <a:solidFill>
                  <a:prstClr val="black"/>
                </a:solidFill>
              </a:rPr>
              <a:t>викладач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кафедри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іноземних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мов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prstClr val="black"/>
                </a:solidFill>
              </a:rPr>
              <a:t>Член </a:t>
            </a:r>
            <a:r>
              <a:rPr lang="ru-RU" sz="1200" dirty="0" err="1">
                <a:solidFill>
                  <a:prstClr val="black"/>
                </a:solidFill>
              </a:rPr>
              <a:t>міжнародної</a:t>
            </a:r>
            <a:r>
              <a:rPr lang="ru-RU" sz="1200" dirty="0">
                <a:solidFill>
                  <a:prstClr val="black"/>
                </a:solidFill>
              </a:rPr>
              <a:t> про</a:t>
            </a:r>
            <a:r>
              <a:rPr lang="uk-UA" sz="1200" dirty="0" err="1">
                <a:solidFill>
                  <a:prstClr val="black"/>
                </a:solidFill>
              </a:rPr>
              <a:t>фесійної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організації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викладачів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англійської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мови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TESOL Ukraine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  <a:r>
              <a:rPr lang="uk-UA" sz="1200" dirty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 За </a:t>
            </a:r>
            <a:r>
              <a:rPr lang="ru-RU" sz="1200" dirty="0" err="1">
                <a:solidFill>
                  <a:prstClr val="black"/>
                </a:solidFill>
              </a:rPr>
              <a:t>останні</a:t>
            </a:r>
            <a:r>
              <a:rPr lang="ru-RU" sz="1200" dirty="0">
                <a:solidFill>
                  <a:prstClr val="black"/>
                </a:solidFill>
              </a:rPr>
              <a:t> роки брала участь у </a:t>
            </a:r>
            <a:r>
              <a:rPr lang="ru-RU" sz="1200" dirty="0" err="1">
                <a:solidFill>
                  <a:prstClr val="black"/>
                </a:solidFill>
              </a:rPr>
              <a:t>наступних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тренінгах</a:t>
            </a:r>
            <a:r>
              <a:rPr lang="ru-RU" sz="1200" dirty="0">
                <a:solidFill>
                  <a:prstClr val="black"/>
                </a:solidFill>
              </a:rPr>
              <a:t> та школах з </a:t>
            </a:r>
            <a:r>
              <a:rPr lang="ru-RU" sz="1200" dirty="0" err="1">
                <a:solidFill>
                  <a:prstClr val="black"/>
                </a:solidFill>
              </a:rPr>
              <a:t>підвищення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професійної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кваліфікаціїї</a:t>
            </a:r>
            <a:r>
              <a:rPr lang="ru-RU" sz="1200" dirty="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prstClr val="black"/>
                </a:solidFill>
              </a:rPr>
              <a:t>* </a:t>
            </a:r>
            <a:r>
              <a:rPr lang="ru-RU" sz="1200" dirty="0" err="1">
                <a:solidFill>
                  <a:prstClr val="black"/>
                </a:solidFill>
              </a:rPr>
              <a:t>Тренінг</a:t>
            </a:r>
            <a:r>
              <a:rPr lang="ru-RU" sz="1200" dirty="0">
                <a:solidFill>
                  <a:prstClr val="black"/>
                </a:solidFill>
              </a:rPr>
              <a:t> у </a:t>
            </a:r>
            <a:r>
              <a:rPr lang="ru-RU" sz="1200" dirty="0" err="1">
                <a:solidFill>
                  <a:prstClr val="black"/>
                </a:solidFill>
              </a:rPr>
              <a:t>Посольстві</a:t>
            </a:r>
            <a:r>
              <a:rPr lang="ru-RU" sz="1200" dirty="0">
                <a:solidFill>
                  <a:prstClr val="black"/>
                </a:solidFill>
              </a:rPr>
              <a:t> США в </a:t>
            </a:r>
            <a:r>
              <a:rPr lang="ru-RU" sz="1200" dirty="0" err="1">
                <a:solidFill>
                  <a:prstClr val="black"/>
                </a:solidFill>
              </a:rPr>
              <a:t>Угорщині</a:t>
            </a:r>
            <a:r>
              <a:rPr lang="ru-RU" sz="1200" dirty="0">
                <a:solidFill>
                  <a:prstClr val="black"/>
                </a:solidFill>
              </a:rPr>
              <a:t> за </a:t>
            </a:r>
            <a:r>
              <a:rPr lang="ru-RU" sz="1200" dirty="0" err="1">
                <a:solidFill>
                  <a:prstClr val="black"/>
                </a:solidFill>
              </a:rPr>
              <a:t>програмою</a:t>
            </a:r>
            <a:r>
              <a:rPr lang="ru-RU" sz="1200" dirty="0">
                <a:solidFill>
                  <a:prstClr val="black"/>
                </a:solidFill>
              </a:rPr>
              <a:t> «</a:t>
            </a:r>
            <a:r>
              <a:rPr lang="ru-RU" sz="1200" dirty="0" err="1">
                <a:solidFill>
                  <a:prstClr val="black"/>
                </a:solidFill>
              </a:rPr>
              <a:t>Developing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the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Next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Generation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of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Association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Leaders</a:t>
            </a:r>
            <a:r>
              <a:rPr lang="ru-RU" sz="1200" dirty="0">
                <a:solidFill>
                  <a:prstClr val="black"/>
                </a:solidFill>
              </a:rPr>
              <a:t>”, Будапешт, 7-10 </a:t>
            </a:r>
            <a:r>
              <a:rPr lang="ru-RU" sz="1200" dirty="0" err="1">
                <a:solidFill>
                  <a:prstClr val="black"/>
                </a:solidFill>
              </a:rPr>
              <a:t>жовтня</a:t>
            </a:r>
            <a:r>
              <a:rPr lang="ru-RU" sz="1200" dirty="0">
                <a:solidFill>
                  <a:prstClr val="black"/>
                </a:solidFill>
              </a:rPr>
              <a:t>, 2013.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prstClr val="black"/>
                </a:solidFill>
              </a:rPr>
              <a:t>* </a:t>
            </a:r>
            <a:r>
              <a:rPr lang="ru-RU" sz="1200" dirty="0" err="1">
                <a:solidFill>
                  <a:prstClr val="black"/>
                </a:solidFill>
              </a:rPr>
              <a:t>Літня</a:t>
            </a:r>
            <a:r>
              <a:rPr lang="ru-RU" sz="1200" dirty="0">
                <a:solidFill>
                  <a:prstClr val="black"/>
                </a:solidFill>
              </a:rPr>
              <a:t> школа з </a:t>
            </a:r>
            <a:r>
              <a:rPr lang="ru-RU" sz="1200" dirty="0" err="1">
                <a:solidFill>
                  <a:prstClr val="black"/>
                </a:solidFill>
              </a:rPr>
              <a:t>Американістики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організована</a:t>
            </a:r>
            <a:r>
              <a:rPr lang="ru-RU" sz="1200" dirty="0">
                <a:solidFill>
                  <a:prstClr val="black"/>
                </a:solidFill>
              </a:rPr>
              <a:t> Посольством США в </a:t>
            </a:r>
            <a:r>
              <a:rPr lang="ru-RU" sz="1200" dirty="0" err="1">
                <a:solidFill>
                  <a:prstClr val="black"/>
                </a:solidFill>
              </a:rPr>
              <a:t>Україні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“</a:t>
            </a:r>
            <a:r>
              <a:rPr lang="ru-RU" sz="1200" dirty="0">
                <a:solidFill>
                  <a:prstClr val="black"/>
                </a:solidFill>
              </a:rPr>
              <a:t>U.S. </a:t>
            </a:r>
            <a:r>
              <a:rPr lang="ru-RU" sz="1200" dirty="0" err="1">
                <a:solidFill>
                  <a:prstClr val="black"/>
                </a:solidFill>
              </a:rPr>
              <a:t>Elections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as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a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Reflection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of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American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Society</a:t>
            </a:r>
            <a:r>
              <a:rPr lang="ru-RU" sz="1200" dirty="0">
                <a:solidFill>
                  <a:prstClr val="black"/>
                </a:solidFill>
              </a:rPr>
              <a:t>”, </a:t>
            </a:r>
            <a:r>
              <a:rPr lang="ru-RU" sz="1200" dirty="0" err="1">
                <a:solidFill>
                  <a:prstClr val="black"/>
                </a:solidFill>
              </a:rPr>
              <a:t>Євпаторія</a:t>
            </a:r>
            <a:r>
              <a:rPr lang="ru-RU" sz="1200" dirty="0">
                <a:solidFill>
                  <a:prstClr val="black"/>
                </a:solidFill>
              </a:rPr>
              <a:t>, 11-15 </a:t>
            </a:r>
            <a:r>
              <a:rPr lang="ru-RU" sz="1200" dirty="0" err="1">
                <a:solidFill>
                  <a:prstClr val="black"/>
                </a:solidFill>
              </a:rPr>
              <a:t>червня</a:t>
            </a:r>
            <a:r>
              <a:rPr lang="ru-RU" sz="1200" dirty="0">
                <a:solidFill>
                  <a:prstClr val="black"/>
                </a:solidFill>
              </a:rPr>
              <a:t>, 2012.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200" dirty="0">
                <a:solidFill>
                  <a:prstClr val="black"/>
                </a:solidFill>
              </a:rPr>
              <a:t>* Інституційний візит  «Institute of International Academic and Scientific Cooperation», ІМАНС</a:t>
            </a:r>
            <a:r>
              <a:rPr lang="uk-UA" sz="1200" dirty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м. </a:t>
            </a:r>
            <a:r>
              <a:rPr lang="ru-RU" sz="1200" dirty="0" err="1">
                <a:solidFill>
                  <a:prstClr val="black"/>
                </a:solidFill>
              </a:rPr>
              <a:t>Відень</a:t>
            </a:r>
            <a:r>
              <a:rPr lang="ru-RU" sz="1200" dirty="0">
                <a:solidFill>
                  <a:prstClr val="black"/>
                </a:solidFill>
              </a:rPr>
              <a:t> (</a:t>
            </a:r>
            <a:r>
              <a:rPr lang="ru-RU" sz="1200" dirty="0" err="1">
                <a:solidFill>
                  <a:prstClr val="black"/>
                </a:solidFill>
              </a:rPr>
              <a:t>Австрія</a:t>
            </a:r>
            <a:r>
              <a:rPr lang="ru-RU" sz="1200" dirty="0">
                <a:solidFill>
                  <a:prstClr val="black"/>
                </a:solidFill>
              </a:rPr>
              <a:t>), м. Будапешт (</a:t>
            </a:r>
            <a:r>
              <a:rPr lang="ru-RU" sz="1200" dirty="0" err="1">
                <a:solidFill>
                  <a:prstClr val="black"/>
                </a:solidFill>
              </a:rPr>
              <a:t>Угорщина</a:t>
            </a:r>
            <a:r>
              <a:rPr lang="ru-RU" sz="1200" dirty="0">
                <a:solidFill>
                  <a:prstClr val="black"/>
                </a:solidFill>
              </a:rPr>
              <a:t>) 11-15 листопада,2012.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prstClr val="black"/>
                </a:solidFill>
              </a:rPr>
              <a:t>* </a:t>
            </a:r>
            <a:r>
              <a:rPr lang="ru-RU" sz="1200" dirty="0" err="1">
                <a:solidFill>
                  <a:prstClr val="black"/>
                </a:solidFill>
              </a:rPr>
              <a:t>Тренінг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інструкторів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програми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викладання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англійської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мови</a:t>
            </a:r>
            <a:r>
              <a:rPr lang="ru-RU" sz="1200" dirty="0">
                <a:solidFill>
                  <a:prstClr val="black"/>
                </a:solidFill>
              </a:rPr>
              <a:t> SMRT</a:t>
            </a:r>
            <a:r>
              <a:rPr lang="en-US" sz="1200" dirty="0">
                <a:solidFill>
                  <a:prstClr val="black"/>
                </a:solidFill>
              </a:rPr>
              <a:t>,</a:t>
            </a:r>
            <a:r>
              <a:rPr lang="ru-RU" sz="1200" dirty="0">
                <a:solidFill>
                  <a:prstClr val="black"/>
                </a:solidFill>
              </a:rPr>
              <a:t> проведений в </a:t>
            </a:r>
            <a:r>
              <a:rPr lang="ru-RU" sz="1200" dirty="0" err="1">
                <a:solidFill>
                  <a:prstClr val="black"/>
                </a:solidFill>
              </a:rPr>
              <a:t>Україні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Канадським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коледжем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англійської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мови</a:t>
            </a:r>
            <a:r>
              <a:rPr lang="ru-RU" sz="1200" dirty="0">
                <a:solidFill>
                  <a:prstClr val="black"/>
                </a:solidFill>
              </a:rPr>
              <a:t>, 2013.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prstClr val="black"/>
                </a:solidFill>
              </a:rPr>
              <a:t>* </a:t>
            </a:r>
            <a:r>
              <a:rPr lang="ru-RU" sz="1200" dirty="0" err="1">
                <a:solidFill>
                  <a:prstClr val="black"/>
                </a:solidFill>
              </a:rPr>
              <a:t>Тренінг</a:t>
            </a:r>
            <a:r>
              <a:rPr lang="ru-RU" sz="1200" dirty="0">
                <a:solidFill>
                  <a:prstClr val="black"/>
                </a:solidFill>
              </a:rPr>
              <a:t> з </a:t>
            </a:r>
            <a:r>
              <a:rPr lang="ru-RU" sz="1200" dirty="0" err="1">
                <a:solidFill>
                  <a:prstClr val="black"/>
                </a:solidFill>
              </a:rPr>
              <a:t>англійської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мови</a:t>
            </a:r>
            <a:r>
              <a:rPr lang="en-US" sz="1200" dirty="0">
                <a:solidFill>
                  <a:prstClr val="black"/>
                </a:solidFill>
              </a:rPr>
              <a:t>,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організований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Регіональним</a:t>
            </a:r>
            <a:r>
              <a:rPr lang="ru-RU" sz="1200" dirty="0">
                <a:solidFill>
                  <a:prstClr val="black"/>
                </a:solidFill>
              </a:rPr>
              <a:t> центром </a:t>
            </a:r>
            <a:r>
              <a:rPr lang="ru-RU" sz="1200" dirty="0" err="1">
                <a:solidFill>
                  <a:prstClr val="black"/>
                </a:solidFill>
              </a:rPr>
              <a:t>англійської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мови</a:t>
            </a:r>
            <a:r>
              <a:rPr lang="ru-RU" sz="1200" dirty="0">
                <a:solidFill>
                  <a:prstClr val="black"/>
                </a:solidFill>
              </a:rPr>
              <a:t> при </a:t>
            </a:r>
            <a:r>
              <a:rPr lang="ru-RU" sz="1200" dirty="0" err="1">
                <a:solidFill>
                  <a:prstClr val="black"/>
                </a:solidFill>
              </a:rPr>
              <a:t>Посольстві</a:t>
            </a:r>
            <a:r>
              <a:rPr lang="ru-RU" sz="1200" dirty="0">
                <a:solidFill>
                  <a:prstClr val="black"/>
                </a:solidFill>
              </a:rPr>
              <a:t> США в </a:t>
            </a:r>
            <a:r>
              <a:rPr lang="ru-RU" sz="1200" dirty="0" err="1">
                <a:solidFill>
                  <a:prstClr val="black"/>
                </a:solidFill>
              </a:rPr>
              <a:t>Україні</a:t>
            </a:r>
            <a:r>
              <a:rPr lang="ru-RU" sz="1200" dirty="0">
                <a:solidFill>
                  <a:prstClr val="black"/>
                </a:solidFill>
              </a:rPr>
              <a:t>, Харків,2015.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prstClr val="black"/>
                </a:solidFill>
              </a:rPr>
              <a:t>У 2014 </a:t>
            </a:r>
            <a:r>
              <a:rPr lang="ru-RU" sz="1200" dirty="0" err="1">
                <a:solidFill>
                  <a:prstClr val="black"/>
                </a:solidFill>
              </a:rPr>
              <a:t>році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Світлана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Олександрівна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отримала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сертифікат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Кембриджського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університету</a:t>
            </a:r>
            <a:r>
              <a:rPr lang="ru-RU" sz="1200" dirty="0">
                <a:solidFill>
                  <a:prstClr val="black"/>
                </a:solidFill>
              </a:rPr>
              <a:t> «</a:t>
            </a:r>
            <a:r>
              <a:rPr lang="ru-RU" sz="1200" dirty="0" err="1">
                <a:solidFill>
                  <a:prstClr val="black"/>
                </a:solidFill>
              </a:rPr>
              <a:t>Cambridge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English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Certificate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in</a:t>
            </a:r>
            <a:r>
              <a:rPr lang="ru-RU" sz="1200" dirty="0">
                <a:solidFill>
                  <a:prstClr val="black"/>
                </a:solidFill>
              </a:rPr>
              <a:t> ESOL </a:t>
            </a:r>
            <a:r>
              <a:rPr lang="ru-RU" sz="1200" dirty="0" err="1">
                <a:solidFill>
                  <a:prstClr val="black"/>
                </a:solidFill>
              </a:rPr>
              <a:t>International</a:t>
            </a:r>
            <a:r>
              <a:rPr lang="ru-RU" sz="1200" dirty="0">
                <a:solidFill>
                  <a:prstClr val="black"/>
                </a:solidFill>
              </a:rPr>
              <a:t> (</a:t>
            </a:r>
            <a:r>
              <a:rPr lang="ru-RU" sz="1200" dirty="0" err="1">
                <a:solidFill>
                  <a:prstClr val="black"/>
                </a:solidFill>
              </a:rPr>
              <a:t>Business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English</a:t>
            </a:r>
            <a:r>
              <a:rPr lang="ru-RU" sz="1200" dirty="0">
                <a:solidFill>
                  <a:prstClr val="black"/>
                </a:solidFill>
              </a:rPr>
              <a:t>)».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85" y="4258102"/>
            <a:ext cx="1908449" cy="2548342"/>
          </a:xfrm>
          <a:prstGeom prst="rect">
            <a:avLst/>
          </a:prstGeom>
        </p:spPr>
      </p:pic>
      <p:sp>
        <p:nvSpPr>
          <p:cNvPr id="5" name="Текст 4"/>
          <p:cNvSpPr txBox="1">
            <a:spLocks/>
          </p:cNvSpPr>
          <p:nvPr/>
        </p:nvSpPr>
        <p:spPr>
          <a:xfrm>
            <a:off x="6888526" y="812084"/>
            <a:ext cx="4804012" cy="28359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err="1"/>
              <a:t>Бугаєва</a:t>
            </a:r>
            <a:r>
              <a:rPr lang="ru-RU" sz="1800" b="1" dirty="0"/>
              <a:t> </a:t>
            </a:r>
            <a:r>
              <a:rPr lang="ru-RU" sz="1800" b="1" dirty="0" err="1"/>
              <a:t>Вікторія</a:t>
            </a:r>
            <a:r>
              <a:rPr lang="ru-RU" sz="1800" b="1" dirty="0"/>
              <a:t> </a:t>
            </a:r>
            <a:r>
              <a:rPr lang="ru-RU" sz="1800" b="1" dirty="0" err="1"/>
              <a:t>Юріївна</a:t>
            </a:r>
            <a:r>
              <a:rPr lang="ru-RU" sz="1800" b="1" dirty="0"/>
              <a:t>,</a:t>
            </a:r>
          </a:p>
          <a:p>
            <a:endParaRPr lang="ru-RU" sz="1100" b="1" dirty="0"/>
          </a:p>
          <a:p>
            <a:r>
              <a:rPr lang="ru-RU" sz="1100" dirty="0"/>
              <a:t>старший </a:t>
            </a:r>
            <a:r>
              <a:rPr lang="ru-RU" sz="1100" dirty="0" err="1"/>
              <a:t>викладач</a:t>
            </a:r>
            <a:r>
              <a:rPr lang="ru-RU" sz="1100" dirty="0"/>
              <a:t> </a:t>
            </a:r>
            <a:r>
              <a:rPr lang="ru-RU" sz="1100" dirty="0" err="1"/>
              <a:t>кафедри</a:t>
            </a:r>
            <a:r>
              <a:rPr lang="ru-RU" sz="1100" dirty="0"/>
              <a:t> </a:t>
            </a:r>
            <a:r>
              <a:rPr lang="ru-RU" sz="1100" dirty="0" err="1"/>
              <a:t>іноземних</a:t>
            </a:r>
            <a:r>
              <a:rPr lang="ru-RU" sz="1100" dirty="0"/>
              <a:t> </a:t>
            </a:r>
            <a:r>
              <a:rPr lang="ru-RU" sz="1100" dirty="0" err="1"/>
              <a:t>мов</a:t>
            </a:r>
            <a:r>
              <a:rPr lang="ru-RU" sz="1100" dirty="0"/>
              <a:t>.</a:t>
            </a:r>
          </a:p>
          <a:p>
            <a:r>
              <a:rPr lang="uk-UA" sz="1100" dirty="0"/>
              <a:t>Член </a:t>
            </a:r>
            <a:r>
              <a:rPr lang="ru-RU" sz="1100" dirty="0" err="1"/>
              <a:t>міжнародної</a:t>
            </a:r>
            <a:r>
              <a:rPr lang="ru-RU" sz="1100" dirty="0"/>
              <a:t> про</a:t>
            </a:r>
            <a:r>
              <a:rPr lang="uk-UA" sz="1100" dirty="0" err="1"/>
              <a:t>фесійної</a:t>
            </a:r>
            <a:r>
              <a:rPr lang="ru-RU" sz="1100" dirty="0"/>
              <a:t> </a:t>
            </a:r>
            <a:r>
              <a:rPr lang="ru-RU" sz="1100" dirty="0" err="1"/>
              <a:t>організації</a:t>
            </a:r>
            <a:r>
              <a:rPr lang="ru-RU" sz="1100" dirty="0"/>
              <a:t> </a:t>
            </a:r>
            <a:r>
              <a:rPr lang="ru-RU" sz="1100" dirty="0" err="1"/>
              <a:t>викладачів</a:t>
            </a:r>
            <a:r>
              <a:rPr lang="ru-RU" sz="1100" dirty="0"/>
              <a:t> </a:t>
            </a:r>
            <a:r>
              <a:rPr lang="ru-RU" sz="1100" dirty="0" err="1"/>
              <a:t>англійської</a:t>
            </a:r>
            <a:r>
              <a:rPr lang="ru-RU" sz="1100" dirty="0"/>
              <a:t> </a:t>
            </a:r>
            <a:r>
              <a:rPr lang="ru-RU" sz="1100" dirty="0" err="1"/>
              <a:t>мови</a:t>
            </a:r>
            <a:r>
              <a:rPr lang="ru-RU" sz="1100" dirty="0"/>
              <a:t> </a:t>
            </a:r>
            <a:r>
              <a:rPr lang="en-US" sz="1100" dirty="0"/>
              <a:t>TESOL Ukraine</a:t>
            </a:r>
            <a:r>
              <a:rPr lang="ru-RU" sz="1100" dirty="0"/>
              <a:t>. </a:t>
            </a:r>
          </a:p>
          <a:p>
            <a:r>
              <a:rPr lang="ru-RU" sz="1100" dirty="0" err="1"/>
              <a:t>Учасниця</a:t>
            </a:r>
            <a:r>
              <a:rPr lang="ru-RU" sz="1100" dirty="0"/>
              <a:t> </a:t>
            </a:r>
            <a:r>
              <a:rPr lang="ru-RU" sz="1100" dirty="0" err="1"/>
              <a:t>чисельних</a:t>
            </a:r>
            <a:r>
              <a:rPr lang="ru-RU" sz="1100" dirty="0"/>
              <a:t> </a:t>
            </a:r>
            <a:r>
              <a:rPr lang="ru-RU" sz="1100" dirty="0" err="1"/>
              <a:t>заходів</a:t>
            </a:r>
            <a:r>
              <a:rPr lang="ru-RU" sz="1100" dirty="0"/>
              <a:t> </a:t>
            </a:r>
            <a:r>
              <a:rPr lang="ru-RU" sz="1100" dirty="0" err="1"/>
              <a:t>організованих</a:t>
            </a:r>
            <a:r>
              <a:rPr lang="ru-RU" sz="1100" dirty="0"/>
              <a:t> за </a:t>
            </a:r>
            <a:r>
              <a:rPr lang="ru-RU" sz="1100" dirty="0" err="1"/>
              <a:t>підтримки</a:t>
            </a:r>
            <a:r>
              <a:rPr lang="ru-RU" sz="1100" dirty="0"/>
              <a:t> </a:t>
            </a:r>
            <a:r>
              <a:rPr lang="ru-RU" sz="1100" dirty="0" err="1"/>
              <a:t>БританськоЇ</a:t>
            </a:r>
            <a:r>
              <a:rPr lang="ru-RU" sz="1100" dirty="0"/>
              <a:t> Ради в </a:t>
            </a:r>
            <a:r>
              <a:rPr lang="ru-RU" sz="1100" dirty="0" err="1"/>
              <a:t>Україні</a:t>
            </a:r>
            <a:r>
              <a:rPr lang="ru-RU" sz="1100" dirty="0"/>
              <a:t>, Посольства США в </a:t>
            </a:r>
            <a:r>
              <a:rPr lang="ru-RU" sz="1100" dirty="0" err="1"/>
              <a:t>Україні</a:t>
            </a:r>
            <a:r>
              <a:rPr lang="ru-RU" sz="1100" dirty="0"/>
              <a:t>, </a:t>
            </a:r>
            <a:r>
              <a:rPr lang="ru-RU" sz="1100" dirty="0" err="1">
                <a:solidFill>
                  <a:prstClr val="black"/>
                </a:solidFill>
              </a:rPr>
              <a:t>зокрема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тренінгу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інструкторів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програми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викладання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англійської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мови</a:t>
            </a:r>
            <a:r>
              <a:rPr lang="ru-RU" sz="1100" dirty="0">
                <a:solidFill>
                  <a:prstClr val="black"/>
                </a:solidFill>
              </a:rPr>
              <a:t> SMRT</a:t>
            </a:r>
            <a:r>
              <a:rPr lang="en-US" sz="1100" dirty="0">
                <a:solidFill>
                  <a:prstClr val="black"/>
                </a:solidFill>
              </a:rPr>
              <a:t>,</a:t>
            </a:r>
            <a:r>
              <a:rPr lang="ru-RU" sz="1100" dirty="0">
                <a:solidFill>
                  <a:prstClr val="black"/>
                </a:solidFill>
              </a:rPr>
              <a:t> проведений в </a:t>
            </a:r>
            <a:r>
              <a:rPr lang="ru-RU" sz="1100" dirty="0" err="1">
                <a:solidFill>
                  <a:prstClr val="black"/>
                </a:solidFill>
              </a:rPr>
              <a:t>Україні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Канадським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коледжем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англійської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мови</a:t>
            </a:r>
            <a:r>
              <a:rPr lang="ru-RU" sz="1100" dirty="0">
                <a:solidFill>
                  <a:prstClr val="black"/>
                </a:solidFill>
              </a:rPr>
              <a:t>, 2013.</a:t>
            </a:r>
            <a:endParaRPr lang="ru-RU" sz="1100" dirty="0"/>
          </a:p>
          <a:p>
            <a:r>
              <a:rPr lang="ru-RU" sz="1100" dirty="0"/>
              <a:t>Брала </a:t>
            </a:r>
            <a:r>
              <a:rPr lang="ru-RU" sz="1100" dirty="0" err="1"/>
              <a:t>активну</a:t>
            </a:r>
            <a:r>
              <a:rPr lang="ru-RU" sz="1100" dirty="0"/>
              <a:t> участь у </a:t>
            </a:r>
            <a:r>
              <a:rPr lang="ru-RU" sz="1100" dirty="0" err="1"/>
              <a:t>літньому</a:t>
            </a:r>
            <a:r>
              <a:rPr lang="ru-RU" sz="1100" dirty="0"/>
              <a:t> </a:t>
            </a:r>
            <a:r>
              <a:rPr lang="ru-RU" sz="1100" dirty="0" err="1"/>
              <a:t>інституті</a:t>
            </a:r>
            <a:r>
              <a:rPr lang="ru-RU" sz="1100" dirty="0"/>
              <a:t>  «</a:t>
            </a:r>
            <a:r>
              <a:rPr lang="ru-RU" sz="1100" dirty="0" err="1"/>
              <a:t>Сучасні</a:t>
            </a:r>
            <a:r>
              <a:rPr lang="ru-RU" sz="1100" dirty="0"/>
              <a:t> </a:t>
            </a:r>
            <a:r>
              <a:rPr lang="ru-RU" sz="1100" dirty="0" err="1"/>
              <a:t>тенденції</a:t>
            </a:r>
            <a:r>
              <a:rPr lang="ru-RU" sz="1100" dirty="0"/>
              <a:t>  </a:t>
            </a:r>
            <a:r>
              <a:rPr lang="ru-RU" sz="1100" dirty="0" err="1"/>
              <a:t>викладання</a:t>
            </a:r>
            <a:r>
              <a:rPr lang="ru-RU" sz="1100" dirty="0"/>
              <a:t> </a:t>
            </a:r>
            <a:r>
              <a:rPr lang="ru-RU" sz="1100" dirty="0" err="1"/>
              <a:t>англійської</a:t>
            </a:r>
            <a:r>
              <a:rPr lang="ru-RU" sz="1100" dirty="0"/>
              <a:t> </a:t>
            </a:r>
            <a:r>
              <a:rPr lang="ru-RU" sz="1100" dirty="0" err="1"/>
              <a:t>мови</a:t>
            </a:r>
            <a:r>
              <a:rPr lang="ru-RU" sz="1100" dirty="0"/>
              <a:t> за </a:t>
            </a:r>
            <a:r>
              <a:rPr lang="ru-RU" sz="1100" dirty="0" err="1"/>
              <a:t>комунікативною</a:t>
            </a:r>
            <a:r>
              <a:rPr lang="ru-RU" sz="1100" dirty="0"/>
              <a:t> методикою», 2016</a:t>
            </a:r>
          </a:p>
          <a:p>
            <a:endParaRPr lang="uk-UA" sz="1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235" y="4258102"/>
            <a:ext cx="2483641" cy="254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937091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1_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347</TotalTime>
  <Words>457</Words>
  <Application>Microsoft Office PowerPoint</Application>
  <PresentationFormat>Произвольный</PresentationFormat>
  <Paragraphs>89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След самолета</vt:lpstr>
      <vt:lpstr>1_След самолета</vt:lpstr>
      <vt:lpstr>«іноземна мова (спецкУРС) » (англійська, німецька, французька)   </vt:lpstr>
      <vt:lpstr>Методи викладання </vt:lpstr>
      <vt:lpstr>Актуальність програми</vt:lpstr>
      <vt:lpstr>Зміст курсу</vt:lpstr>
      <vt:lpstr>Практичне втілення</vt:lpstr>
      <vt:lpstr>Практичне втілення</vt:lpstr>
      <vt:lpstr>Провідні викладачі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«Англійська мова професійного спрямування»</dc:title>
  <dc:creator>+380503431224</dc:creator>
  <cp:lastModifiedBy>Irina</cp:lastModifiedBy>
  <cp:revision>63</cp:revision>
  <dcterms:created xsi:type="dcterms:W3CDTF">2015-11-16T22:13:21Z</dcterms:created>
  <dcterms:modified xsi:type="dcterms:W3CDTF">2020-11-27T12:49:07Z</dcterms:modified>
</cp:coreProperties>
</file>