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7"/>
  </p:notesMasterIdLst>
  <p:sldIdLst>
    <p:sldId id="26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3300"/>
    <a:srgbClr val="006600"/>
    <a:srgbClr val="FF0000"/>
    <a:srgbClr val="FF00FF"/>
    <a:srgbClr val="CC3300"/>
    <a:srgbClr val="FF9900"/>
    <a:srgbClr val="CCFF66"/>
    <a:srgbClr val="FF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4660"/>
  </p:normalViewPr>
  <p:slideViewPr>
    <p:cSldViewPr>
      <p:cViewPr>
        <p:scale>
          <a:sx n="75" d="100"/>
          <a:sy n="75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8E44314-6294-4CD0-8B11-973B7202C75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44314-6294-4CD0-8B11-973B7202C75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665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665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665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520C26B-C5CF-42DB-A1F2-C82741D260A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6660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6660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660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660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6660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6660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0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0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0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0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36661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6661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661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661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6661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6661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1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1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1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661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36662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36662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6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/>
      <p:bldP spid="366596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65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65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65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65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354FC-1E48-436D-AA7A-4AADCB7D78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0EC92-D201-4187-9A1D-A66DC05657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E0BF8-B71D-4098-B586-6B2BDC1A7C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1FD1B-88A3-4D22-8492-F09DFE84AE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77B06-0F8F-421A-9E84-8CE00FE3A9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8EC47-7A0B-4EF3-B44E-23C3BED5F2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1B26B-4C9D-4336-A8BF-CDBF6CCB8E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B616A-3299-4E1F-BCC0-08CC8D5EAC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A7BD6-38E2-439E-9004-E4E5301533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0BFA0-24CB-432E-A091-D9EFF41EC7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55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5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365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5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92C528-9A46-4B30-A4C3-D2857249905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655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655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3655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655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5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36558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6558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655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5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5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3655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55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55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36559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655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5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5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</p:grpSp>
      <p:grpSp>
        <p:nvGrpSpPr>
          <p:cNvPr id="36560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656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56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3656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656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656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36561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656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3656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  <p:sp>
          <p:nvSpPr>
            <p:cNvPr id="3656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5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5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5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5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5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5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5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5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5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5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5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5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/>
      <p:bldP spid="365572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55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55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55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55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55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55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55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55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55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55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655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643050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7030A0"/>
                </a:solidFill>
              </a:rPr>
              <a:t>Порівняльно-історичні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аспекти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мовознавства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err="1" smtClean="0"/>
              <a:t>Навчальна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дисципліна</a:t>
            </a:r>
            <a:r>
              <a:rPr lang="ru-RU" sz="2800" b="1" dirty="0" smtClean="0"/>
              <a:t> 1: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7030A0"/>
                </a:solidFill>
              </a:rPr>
              <a:t>Основи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порівняльно-історичного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мовознавства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b="1" dirty="0" err="1" smtClean="0"/>
              <a:t>Навчальна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дисципліна</a:t>
            </a:r>
            <a:r>
              <a:rPr lang="ru-RU" sz="2800" b="1" dirty="0" smtClean="0"/>
              <a:t> 2: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7030A0"/>
                </a:solidFill>
              </a:rPr>
              <a:t>Порівняльна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лексикологія</a:t>
            </a:r>
            <a:endParaRPr lang="ru-RU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b="1" dirty="0" err="1" smtClean="0"/>
              <a:t>Навчальна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дисципліна</a:t>
            </a:r>
            <a:r>
              <a:rPr lang="ru-RU" sz="2800" b="1" dirty="0" smtClean="0"/>
              <a:t> 3: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7030A0"/>
                </a:solidFill>
              </a:rPr>
              <a:t>Неологія</a:t>
            </a:r>
            <a:endParaRPr lang="ru-RU" sz="28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uk-U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User\Pictures\стоунхендж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5214950"/>
            <a:ext cx="3429008" cy="1428736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  <p:pic>
        <p:nvPicPr>
          <p:cNvPr id="1029" name="Picture 5" descr="C:\Users\User\Pictures\Безымянный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4500570"/>
            <a:ext cx="3429024" cy="1619252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  <p:pic>
        <p:nvPicPr>
          <p:cNvPr id="4" name="Picture 5" descr="C:\Users\User\Pictures\tux-161406_960_72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1643050"/>
            <a:ext cx="1857356" cy="285752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Click="0" advTm="18642">
    <p:comb/>
    <p:sndAc>
      <p:stSnd>
        <p:snd r:embed="rId4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0232" y="285728"/>
            <a:ext cx="4786346" cy="928694"/>
          </a:xfrm>
        </p:spPr>
        <p:txBody>
          <a:bodyPr/>
          <a:lstStyle/>
          <a:p>
            <a:r>
              <a:rPr lang="uk-UA" sz="3600" dirty="0" smtClean="0">
                <a:solidFill>
                  <a:srgbClr val="7030A0"/>
                </a:solidFill>
              </a:rPr>
              <a:t>Провідні викладачі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endParaRPr lang="uk-UA" sz="3600" dirty="0">
              <a:solidFill>
                <a:srgbClr val="7030A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4043362" cy="536565"/>
          </a:xfrm>
        </p:spPr>
        <p:txBody>
          <a:bodyPr/>
          <a:lstStyle/>
          <a:p>
            <a:r>
              <a:rPr lang="uk-UA" sz="2000" dirty="0" smtClean="0">
                <a:solidFill>
                  <a:prstClr val="black"/>
                </a:solidFill>
              </a:rPr>
              <a:t>         </a:t>
            </a:r>
            <a:r>
              <a:rPr lang="uk-UA" sz="2000" dirty="0" err="1" smtClean="0">
                <a:solidFill>
                  <a:prstClr val="black"/>
                </a:solidFill>
              </a:rPr>
              <a:t>Старостенко</a:t>
            </a:r>
            <a:r>
              <a:rPr lang="uk-UA" sz="2000" dirty="0" smtClean="0">
                <a:solidFill>
                  <a:prstClr val="black"/>
                </a:solidFill>
              </a:rPr>
              <a:t> Тетяна                                                      Миколаївна</a:t>
            </a:r>
            <a:endParaRPr lang="uk-UA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642910" y="2143116"/>
            <a:ext cx="4040188" cy="3983047"/>
          </a:xfrm>
        </p:spPr>
        <p:txBody>
          <a:bodyPr/>
          <a:lstStyle/>
          <a:p>
            <a:pPr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Випускниця ХНПУ ім. Г.С. Сковороди, </a:t>
            </a:r>
          </a:p>
          <a:p>
            <a:pPr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 2011 року  кандидат  філологічних  наук,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нині доцент кафедри іноземних мов в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ХНУМГ імені О.М.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Бекетова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 письменниця,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перекладач, з 2007 року – член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Національної спілки журналістів України.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Пані Тетяна  є  висококваліфікованим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викладачем та авторкою понад 40 наукових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науково-методичних праць, серед яких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статті, посібники та  збірка вибраних  лекцій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 історії англійської мови (2018).</a:t>
            </a:r>
          </a:p>
          <a:p>
            <a:pPr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серпня 2016- 8 листопада 2016 вона </a:t>
            </a:r>
          </a:p>
          <a:p>
            <a:pPr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брала  участь у Міжнародній програмі для</a:t>
            </a:r>
          </a:p>
          <a:p>
            <a:pPr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письменників у місті Айова (США) як </a:t>
            </a:r>
          </a:p>
          <a:p>
            <a:pPr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представник від України під літературним псевдонімом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“Тетяна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Троїцька”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2000" dirty="0" smtClean="0">
                <a:solidFill>
                  <a:prstClr val="black"/>
                </a:solidFill>
              </a:rPr>
              <a:t>Крохмаль Алла </a:t>
            </a:r>
          </a:p>
          <a:p>
            <a:r>
              <a:rPr lang="uk-UA" sz="2000" dirty="0" smtClean="0">
                <a:solidFill>
                  <a:prstClr val="black"/>
                </a:solidFill>
              </a:rPr>
              <a:t>             Миколаївна,</a:t>
            </a:r>
            <a:endParaRPr lang="uk-UA" sz="20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143116"/>
            <a:ext cx="4041775" cy="398304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кандидат педагогічних наук, доцент каф.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іноземних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організатор щорічних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студентських конференцій в ХНУМГ імені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О.М.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Бекетова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та міжвузівських олімпіад з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англійської мови. 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Вона є автором 32 науково-методичних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праць з методики викладання англійської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мови та педагогіки.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 вона член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міжнародної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фесійної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організації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викладачів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англійської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TESOL Ukraine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2013 р.  Алла Миколаївна пройшла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підвищення кваліфікації в літній школі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Summer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School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Teaching EFL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ESOL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Practical Intensive </a:t>
            </a:r>
            <a:endParaRPr lang="uk-UA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Course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Guige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Successful Teaching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»,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м. Севастополь, а в 2014 р. пройшла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підвищення кваліфікації в Італії в університеті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Universita</a:t>
            </a:r>
            <a:r>
              <a:rPr lang="uk-UA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stranieri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Dante Alighieri a Reggio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Calabria</a:t>
            </a:r>
            <a:endParaRPr lang="uk-UA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uk-UA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68" y="0"/>
            <a:ext cx="2000232" cy="2071678"/>
          </a:xfrm>
          <a:prstGeom prst="teardrop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C:\Users\User\Desktop\Татьяна Cтаростенко.jpg"/>
          <p:cNvPicPr>
            <a:picLocks noChangeAspect="1" noChangeArrowheads="1"/>
          </p:cNvPicPr>
          <p:nvPr/>
        </p:nvPicPr>
        <p:blipFill>
          <a:blip r:embed="rId5" cstate="print">
            <a:lum bright="-20000" contrast="30000"/>
          </a:blip>
          <a:srcRect/>
          <a:stretch>
            <a:fillRect/>
          </a:stretch>
        </p:blipFill>
        <p:spPr bwMode="auto">
          <a:xfrm flipH="1">
            <a:off x="0" y="0"/>
            <a:ext cx="1714480" cy="1785926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</p:spTree>
    <p:custDataLst>
      <p:tags r:id="rId1"/>
    </p:custDataLst>
  </p:cSld>
  <p:clrMapOvr>
    <a:masterClrMapping/>
  </p:clrMapOvr>
  <p:transition advClick="0" advTm="86284">
    <p:comb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ChangeArrowheads="1"/>
          </p:cNvSpPr>
          <p:nvPr/>
        </p:nvSpPr>
        <p:spPr bwMode="auto">
          <a:xfrm>
            <a:off x="642910" y="85723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152400"/>
            <a:ext cx="6842152" cy="490518"/>
          </a:xfrm>
        </p:spPr>
        <p:txBody>
          <a:bodyPr/>
          <a:lstStyle/>
          <a:p>
            <a:r>
              <a:rPr lang="uk-UA" sz="2800" b="1" dirty="0" smtClean="0">
                <a:solidFill>
                  <a:srgbClr val="7030A0"/>
                </a:solidFill>
              </a:rPr>
              <a:t>Змістові модулі за дисциплінами</a:t>
            </a:r>
            <a:endParaRPr lang="uk-UA" sz="2800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14348" y="571480"/>
            <a:ext cx="7667652" cy="491492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1) </a:t>
            </a:r>
            <a:r>
              <a:rPr lang="ru-RU" sz="1800" b="1" dirty="0" err="1" smtClean="0"/>
              <a:t>Основи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порівняльно-історичного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мовознавства</a:t>
            </a:r>
            <a:r>
              <a:rPr lang="ru-RU" sz="1800" b="1" dirty="0" smtClean="0"/>
              <a:t>: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ЗМ1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Виникнення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розвиток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порівняльно-історичного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мовознавства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Філософія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Вільгельма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Гумбольдта.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ЗМ2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Походження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сутність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форма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зміст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ЗМ3 Проблема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співвідношення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мислення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1800" b="1" dirty="0" smtClean="0"/>
              <a:t>2) </a:t>
            </a:r>
            <a:r>
              <a:rPr lang="ru-RU" sz="1800" b="1" dirty="0" err="1" smtClean="0"/>
              <a:t>Порівняльна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лексикологія</a:t>
            </a:r>
            <a:r>
              <a:rPr lang="ru-RU" sz="1800" b="1" dirty="0" smtClean="0"/>
              <a:t>: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1.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Основні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положення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порівняльної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лексикології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української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англійської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2.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Особливості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словотвору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українській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англійській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мовах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Морфемний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аналіз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2.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Семасиологія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фразеологія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українській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англійській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мовах</a:t>
            </a:r>
            <a:r>
              <a:rPr lang="ru-RU" sz="1600" dirty="0" smtClean="0">
                <a:solidFill>
                  <a:srgbClr val="002060"/>
                </a:solidFill>
              </a:rPr>
              <a:t>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3)  </a:t>
            </a:r>
            <a:r>
              <a:rPr lang="ru-RU" sz="1800" b="1" dirty="0" err="1" smtClean="0"/>
              <a:t>Неологія</a:t>
            </a:r>
            <a:endParaRPr lang="ru-RU" sz="1800" dirty="0" smtClean="0"/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1.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Неологізми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Особливості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перекладу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стійких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термінологічних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сполучень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2.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Словотворчі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процеси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лінгвістиці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ЗМ 3.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Сучасні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іншомовні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запозичення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 Переклад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неологізмів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врахуванням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способу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утворення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endParaRPr lang="uk-UA" sz="1800" dirty="0"/>
          </a:p>
        </p:txBody>
      </p:sp>
      <p:sp>
        <p:nvSpPr>
          <p:cNvPr id="3074" name="AutoShape 2" descr="literature-3033196_960_720.webp (960×54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76" name="AutoShape 4" descr="literature-3033196_960_720.webp (960×54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78" name="AutoShape 6" descr="C:\Users\User\Pictures\literature-3033196_960_72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80" name="AutoShape 8" descr="C:\Users\User\Pictures\literature-3033196_960_72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" name="Picture 2" descr="C:\Users\User\Pictures\literature-3068940_960_7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5500702"/>
            <a:ext cx="4712030" cy="1357298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</p:spTree>
    <p:custDataLst>
      <p:tags r:id="rId1"/>
    </p:custDataLst>
  </p:cSld>
  <p:clrMapOvr>
    <a:masterClrMapping/>
  </p:clrMapOvr>
  <p:transition advClick="0" advTm="36004">
    <p:comb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/>
          </p:cNvSpPr>
          <p:nvPr/>
        </p:nvSpPr>
        <p:spPr bwMode="auto">
          <a:xfrm>
            <a:off x="642910" y="285728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0"/>
            <a:ext cx="6727824" cy="928694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7030A0"/>
                </a:solidFill>
              </a:rPr>
              <a:t>Фахова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компетентність</a:t>
            </a:r>
            <a:r>
              <a:rPr lang="ru-RU" sz="3200" b="1" dirty="0" smtClean="0">
                <a:solidFill>
                  <a:srgbClr val="7030A0"/>
                </a:solidFill>
              </a:rPr>
              <a:t> блоку </a:t>
            </a:r>
            <a:r>
              <a:rPr lang="ru-RU" sz="3200" b="1" dirty="0" err="1" smtClean="0">
                <a:solidFill>
                  <a:srgbClr val="7030A0"/>
                </a:solidFill>
              </a:rPr>
              <a:t>дисциплін</a:t>
            </a:r>
            <a:endParaRPr lang="uk-UA" sz="32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214422"/>
            <a:ext cx="7696200" cy="4371980"/>
          </a:xfrm>
        </p:spPr>
        <p:txBody>
          <a:bodyPr/>
          <a:lstStyle/>
          <a:p>
            <a:pPr>
              <a:buNone/>
            </a:pPr>
            <a:r>
              <a:rPr lang="uk-UA" sz="2400" b="1" dirty="0" smtClean="0">
                <a:solidFill>
                  <a:schemeClr val="accent2"/>
                </a:solidFill>
              </a:rPr>
              <a:t>В ході викладання </a:t>
            </a:r>
            <a:r>
              <a:rPr lang="ru-RU" sz="2400" b="1" u="sng" dirty="0" err="1" smtClean="0">
                <a:solidFill>
                  <a:schemeClr val="accent2"/>
                </a:solidFill>
              </a:rPr>
              <a:t>п</a:t>
            </a:r>
            <a:r>
              <a:rPr lang="ru-RU" sz="2400" b="1" u="sng" dirty="0" err="1" smtClean="0"/>
              <a:t>орівняльно-історичних</a:t>
            </a:r>
            <a:r>
              <a:rPr lang="ru-RU" sz="2400" b="1" u="sng" dirty="0" smtClean="0"/>
              <a:t> </a:t>
            </a:r>
          </a:p>
          <a:p>
            <a:pPr>
              <a:buNone/>
            </a:pPr>
            <a:r>
              <a:rPr lang="ru-RU" sz="2400" b="1" u="sng" dirty="0" err="1" smtClean="0"/>
              <a:t>аспектів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мовознавства</a:t>
            </a:r>
            <a:r>
              <a:rPr lang="ru-RU" sz="2400" b="1" dirty="0" smtClean="0"/>
              <a:t> дан</a:t>
            </a:r>
            <a:r>
              <a:rPr lang="uk-UA" sz="2400" b="1" dirty="0" err="1" smtClean="0"/>
              <a:t>ий</a:t>
            </a:r>
            <a:r>
              <a:rPr lang="uk-UA" sz="2400" b="1" dirty="0" smtClean="0"/>
              <a:t> курс реалізує </a:t>
            </a:r>
          </a:p>
          <a:p>
            <a:pPr>
              <a:buNone/>
            </a:pPr>
            <a:r>
              <a:rPr lang="uk-UA" sz="2400" b="1" dirty="0" smtClean="0"/>
              <a:t>наступні цілі і завдання: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Навчити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студентів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аналізувати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ступінь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спорідненості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мов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зіставляються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>
              <a:buFont typeface="Arial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досліджувати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діахронічні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процеси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історії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мов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>
              <a:buFont typeface="Arial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вивчати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етимологію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слів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>
              <a:buFont typeface="Arial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визначати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схожість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відмінності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лексичних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одиниць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мов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зіставляються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механізми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утворення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нових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лексем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розширення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їх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значень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uk-UA" sz="2400" b="1" dirty="0">
              <a:solidFill>
                <a:schemeClr val="accent2"/>
              </a:solidFill>
            </a:endParaRPr>
          </a:p>
        </p:txBody>
      </p:sp>
      <p:pic>
        <p:nvPicPr>
          <p:cNvPr id="6" name="Picture 2" descr="C:\Users\User\Pictures\literature-3068940_960_7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5500702"/>
            <a:ext cx="3854774" cy="1074416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</p:spTree>
    <p:custDataLst>
      <p:tags r:id="rId1"/>
    </p:custDataLst>
  </p:cSld>
  <p:clrMapOvr>
    <a:masterClrMapping/>
  </p:clrMapOvr>
  <p:transition advClick="0" advTm="24289">
    <p:comb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642910" y="428604"/>
            <a:ext cx="75723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uk-UA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152400"/>
            <a:ext cx="6770714" cy="1276336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7030A0"/>
                </a:solidFill>
              </a:rPr>
              <a:t>Програмний</a:t>
            </a:r>
            <a:r>
              <a:rPr lang="ru-RU" sz="3200" b="1" dirty="0" smtClean="0">
                <a:solidFill>
                  <a:srgbClr val="7030A0"/>
                </a:solidFill>
              </a:rPr>
              <a:t> результат </a:t>
            </a:r>
            <a:r>
              <a:rPr lang="ru-RU" sz="3200" b="1" dirty="0" err="1" smtClean="0">
                <a:solidFill>
                  <a:srgbClr val="7030A0"/>
                </a:solidFill>
              </a:rPr>
              <a:t>вивчення</a:t>
            </a:r>
            <a:r>
              <a:rPr lang="ru-RU" sz="3200" b="1" dirty="0" smtClean="0">
                <a:solidFill>
                  <a:srgbClr val="7030A0"/>
                </a:solidFill>
              </a:rPr>
              <a:t> блоку </a:t>
            </a:r>
            <a:r>
              <a:rPr lang="ru-RU" sz="3200" b="1" dirty="0" err="1" smtClean="0">
                <a:solidFill>
                  <a:srgbClr val="7030A0"/>
                </a:solidFill>
              </a:rPr>
              <a:t>дисциплін</a:t>
            </a:r>
            <a:r>
              <a:rPr lang="ru-RU" sz="3200" b="1" dirty="0" smtClean="0">
                <a:solidFill>
                  <a:srgbClr val="7030A0"/>
                </a:solidFill>
              </a:rPr>
              <a:t>:</a:t>
            </a:r>
            <a:endParaRPr lang="uk-UA" sz="32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14348" y="1357298"/>
            <a:ext cx="7667652" cy="4129102"/>
          </a:xfrm>
        </p:spPr>
        <p:txBody>
          <a:bodyPr/>
          <a:lstStyle/>
          <a:p>
            <a:pPr lvl="1">
              <a:buNone/>
            </a:pP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Успішно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завершивши курс </a:t>
            </a:r>
            <a:r>
              <a:rPr lang="ru-RU" sz="2000" b="1" i="1" u="sng" dirty="0" err="1" smtClean="0">
                <a:solidFill>
                  <a:schemeClr val="tx2">
                    <a:lumMod val="50000"/>
                  </a:schemeClr>
                </a:solidFill>
              </a:rPr>
              <a:t>порівняльно-історичних</a:t>
            </a:r>
            <a:r>
              <a:rPr lang="ru-RU" sz="2000" b="1" i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2">
                    <a:lumMod val="50000"/>
                  </a:schemeClr>
                </a:solidFill>
              </a:rPr>
              <a:t>аспектів</a:t>
            </a:r>
            <a:r>
              <a:rPr lang="ru-RU" sz="2000" b="1" i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2">
                    <a:lumMod val="50000"/>
                  </a:schemeClr>
                </a:solidFill>
              </a:rPr>
              <a:t>мовознавства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студенти-філологи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>
              <a:buNone/>
            </a:pP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мають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набути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наступних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професійних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вмінь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u="sng" dirty="0" err="1" smtClean="0">
                <a:solidFill>
                  <a:schemeClr val="tx2">
                    <a:lumMod val="50000"/>
                  </a:schemeClr>
                </a:solidFill>
              </a:rPr>
              <a:t>навичок</a:t>
            </a:r>
            <a:r>
              <a:rPr lang="ru-RU" sz="2000" u="sng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>
              <a:buFont typeface="Arial" charset="0"/>
              <a:buChar char="•"/>
            </a:pPr>
            <a:r>
              <a:rPr lang="ru-RU" sz="1800" dirty="0" err="1" smtClean="0"/>
              <a:t>Вміти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аналізувати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ступінь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спорідненості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зіставляються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безпомилково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запозичену</a:t>
            </a:r>
            <a:r>
              <a:rPr lang="ru-RU" sz="1800" dirty="0" smtClean="0"/>
              <a:t> лексику та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геоісторичні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джерела</a:t>
            </a:r>
            <a:r>
              <a:rPr lang="ru-RU" sz="1800" dirty="0" smtClean="0"/>
              <a:t>,</a:t>
            </a:r>
          </a:p>
          <a:p>
            <a:pPr>
              <a:buFont typeface="Arial" charset="0"/>
              <a:buChar char="•"/>
            </a:pPr>
            <a:r>
              <a:rPr lang="ru-RU" sz="1800" dirty="0" smtClean="0"/>
              <a:t>Бути </a:t>
            </a:r>
            <a:r>
              <a:rPr lang="ru-RU" sz="1800" dirty="0" err="1" smtClean="0"/>
              <a:t>здатними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прослідковувати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діахронічні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процеси</a:t>
            </a:r>
            <a:r>
              <a:rPr lang="ru-RU" sz="1800" dirty="0" smtClean="0"/>
              <a:t> в </a:t>
            </a:r>
            <a:r>
              <a:rPr lang="ru-RU" sz="1800" dirty="0" err="1" smtClean="0"/>
              <a:t>історії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здійснювати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аналіз</a:t>
            </a:r>
            <a:r>
              <a:rPr lang="ru-RU" sz="1800" dirty="0" smtClean="0"/>
              <a:t>; </a:t>
            </a:r>
          </a:p>
          <a:p>
            <a:pPr>
              <a:buFont typeface="Arial" charset="0"/>
              <a:buChar char="•"/>
            </a:pPr>
            <a:r>
              <a:rPr lang="ru-RU" sz="1800" dirty="0" err="1" smtClean="0"/>
              <a:t>Визначати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етимологію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послідовність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трансформації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; </a:t>
            </a:r>
          </a:p>
          <a:p>
            <a:pPr>
              <a:buFont typeface="Arial" charset="0"/>
              <a:buChar char="•"/>
            </a:pPr>
            <a:r>
              <a:rPr lang="ru-RU" sz="1800" dirty="0" err="1" smtClean="0"/>
              <a:t>Вирізняти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лексичних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одиниць</a:t>
            </a:r>
            <a:r>
              <a:rPr lang="ru-RU" sz="1800" dirty="0" smtClean="0"/>
              <a:t> </a:t>
            </a:r>
            <a:r>
              <a:rPr lang="ru-RU" sz="1800" dirty="0" err="1" smtClean="0"/>
              <a:t>мов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зіставляються</a:t>
            </a:r>
            <a:r>
              <a:rPr lang="ru-RU" sz="1800" dirty="0" smtClean="0"/>
              <a:t>; </a:t>
            </a:r>
            <a:r>
              <a:rPr lang="ru-RU" sz="1800" dirty="0" err="1" smtClean="0"/>
              <a:t>механізми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значень</a:t>
            </a:r>
            <a:r>
              <a:rPr lang="ru-RU" sz="1800" dirty="0" smtClean="0"/>
              <a:t>.</a:t>
            </a:r>
          </a:p>
          <a:p>
            <a:endParaRPr lang="uk-UA" sz="2800" dirty="0"/>
          </a:p>
        </p:txBody>
      </p:sp>
      <p:pic>
        <p:nvPicPr>
          <p:cNvPr id="1026" name="Picture 2" descr="C:\Users\User\Pictures\literature-3068940_960_7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5143512"/>
            <a:ext cx="3783336" cy="1431606"/>
          </a:xfrm>
          <a:prstGeom prst="teardrop">
            <a:avLst/>
          </a:prstGeom>
          <a:noFill/>
          <a:ln>
            <a:solidFill>
              <a:srgbClr val="7030A0"/>
            </a:solidFill>
          </a:ln>
        </p:spPr>
      </p:pic>
    </p:spTree>
    <p:custDataLst>
      <p:tags r:id="rId1"/>
    </p:custDataLst>
  </p:cSld>
  <p:clrMapOvr>
    <a:masterClrMapping/>
  </p:clrMapOvr>
  <p:transition advClick="0" advTm="18874">
    <p:comb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2.3|2.1|2.4|1.9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1|1.7|1.7|1.9|1.8|1.9|1.8|1.9|2|2.1|1.8|1.9|1.9|1.9|1.9|2.9|3.6|1.9|2.3|1.9|1.9|2.4|1.7|1.8|2.1|2.5|1.8|1.8|1.7|1.7|1.6|2.2|1.9|1.9|3.2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9|2.4|2.4|2.3|2.6|2.4|2.1|2.3|2|2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9|2|2.1|2.8|3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.6|2.7|3|2.6"/>
</p:tagLst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</TotalTime>
  <Words>515</Words>
  <Application>Microsoft Office PowerPoint</Application>
  <PresentationFormat>Экран (4:3)</PresentationFormat>
  <Paragraphs>79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Пастель</vt:lpstr>
      <vt:lpstr>Порівняльно-історичні аспекти мовознавства</vt:lpstr>
      <vt:lpstr>Провідні викладачі </vt:lpstr>
      <vt:lpstr>Змістові модулі за дисциплінами</vt:lpstr>
      <vt:lpstr>Фахова компетентність блоку дисциплін</vt:lpstr>
      <vt:lpstr>Програмний результат вивчення блоку дисциплін:</vt:lpstr>
    </vt:vector>
  </TitlesOfParts>
  <Company>Dim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Nobler</dc:creator>
  <cp:lastModifiedBy>User</cp:lastModifiedBy>
  <cp:revision>145</cp:revision>
  <dcterms:created xsi:type="dcterms:W3CDTF">2007-04-15T17:17:30Z</dcterms:created>
  <dcterms:modified xsi:type="dcterms:W3CDTF">2020-01-30T07:56:10Z</dcterms:modified>
</cp:coreProperties>
</file>