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03" r:id="rId2"/>
    <p:sldId id="304" r:id="rId3"/>
    <p:sldId id="305" r:id="rId4"/>
    <p:sldId id="306" r:id="rId5"/>
    <p:sldId id="256" r:id="rId6"/>
    <p:sldId id="30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4FB9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4AFF1E-E036-4395-B7ED-258F7B7B2948}" type="doc">
      <dgm:prSet loTypeId="urn:microsoft.com/office/officeart/2009/3/layout/DescendingProcess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39147B7-1BF0-47E8-8391-8F09D789BD39}">
      <dgm:prSet custT="1"/>
      <dgm:spPr/>
      <dgm:t>
        <a:bodyPr/>
        <a:lstStyle/>
        <a:p>
          <a:pPr algn="ctr" rtl="0"/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Саме в культурі  </a:t>
          </a:r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українці </a:t>
          </a:r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зберегли </a:t>
          </a:r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свою самобутність </a:t>
          </a:r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 унікальність. Наше важливе завдання - </a:t>
          </a:r>
          <a:r>
            <a:rPr lang="uk-UA" sz="2800" b="1" dirty="0" smtClean="0">
              <a:latin typeface="Times New Roman" pitchFamily="18" charset="0"/>
              <a:cs typeface="Times New Roman" pitchFamily="18" charset="0"/>
            </a:rPr>
            <a:t>через інтерпретацію багатого культурного минулого осягнути досвід формування ідентичності</a:t>
          </a:r>
          <a:r>
            <a:rPr kumimoji="1" lang="uk-UA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2800" b="1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F91E974-A5D3-4CFA-AA84-C24A9FFBF0EA}" type="parTrans" cxnId="{481BABB6-9525-4369-B00E-9525B5063969}">
      <dgm:prSet/>
      <dgm:spPr/>
      <dgm:t>
        <a:bodyPr/>
        <a:lstStyle/>
        <a:p>
          <a:endParaRPr lang="uk-UA"/>
        </a:p>
      </dgm:t>
    </dgm:pt>
    <dgm:pt modelId="{626BCFD7-A1F4-426D-A823-A2B1BD7BA16F}" type="sibTrans" cxnId="{481BABB6-9525-4369-B00E-9525B5063969}">
      <dgm:prSet/>
      <dgm:spPr/>
      <dgm:t>
        <a:bodyPr/>
        <a:lstStyle/>
        <a:p>
          <a:endParaRPr lang="uk-UA"/>
        </a:p>
      </dgm:t>
    </dgm:pt>
    <dgm:pt modelId="{89BCEAA4-81B3-4159-B8F2-EAF36F145029}" type="pres">
      <dgm:prSet presAssocID="{4D4AFF1E-E036-4395-B7ED-258F7B7B2948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uk-UA"/>
        </a:p>
      </dgm:t>
    </dgm:pt>
    <dgm:pt modelId="{380CF653-56A9-4511-8EAB-164D05373880}" type="pres">
      <dgm:prSet presAssocID="{4D4AFF1E-E036-4395-B7ED-258F7B7B2948}" presName="arrowNode" presStyleLbl="node1" presStyleIdx="0" presStyleCnt="1"/>
      <dgm:spPr/>
    </dgm:pt>
    <dgm:pt modelId="{CEACAC01-CB76-4980-89F9-1919A031F2EC}" type="pres">
      <dgm:prSet presAssocID="{439147B7-1BF0-47E8-8391-8F09D789BD39}" presName="txNode1" presStyleLbl="revTx" presStyleIdx="0" presStyleCnt="1" custScaleX="518019" custScaleY="37265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9ED681F-6D1E-4F3E-9B69-4C7317C50787}" type="presOf" srcId="{4D4AFF1E-E036-4395-B7ED-258F7B7B2948}" destId="{89BCEAA4-81B3-4159-B8F2-EAF36F145029}" srcOrd="0" destOrd="0" presId="urn:microsoft.com/office/officeart/2009/3/layout/DescendingProcess"/>
    <dgm:cxn modelId="{481BABB6-9525-4369-B00E-9525B5063969}" srcId="{4D4AFF1E-E036-4395-B7ED-258F7B7B2948}" destId="{439147B7-1BF0-47E8-8391-8F09D789BD39}" srcOrd="0" destOrd="0" parTransId="{8F91E974-A5D3-4CFA-AA84-C24A9FFBF0EA}" sibTransId="{626BCFD7-A1F4-426D-A823-A2B1BD7BA16F}"/>
    <dgm:cxn modelId="{D7C1D6D0-5852-4FCE-8244-C6940E7A457B}" type="presOf" srcId="{439147B7-1BF0-47E8-8391-8F09D789BD39}" destId="{CEACAC01-CB76-4980-89F9-1919A031F2EC}" srcOrd="0" destOrd="0" presId="urn:microsoft.com/office/officeart/2009/3/layout/DescendingProcess"/>
    <dgm:cxn modelId="{122D55B1-8772-44D8-91E6-A1DD101D1597}" type="presParOf" srcId="{89BCEAA4-81B3-4159-B8F2-EAF36F145029}" destId="{380CF653-56A9-4511-8EAB-164D05373880}" srcOrd="0" destOrd="0" presId="urn:microsoft.com/office/officeart/2009/3/layout/DescendingProcess"/>
    <dgm:cxn modelId="{1A90AAD4-9B4E-4197-9537-B4C553937DC1}" type="presParOf" srcId="{89BCEAA4-81B3-4159-B8F2-EAF36F145029}" destId="{CEACAC01-CB76-4980-89F9-1919A031F2EC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CF653-56A9-4511-8EAB-164D05373880}">
      <dsp:nvSpPr>
        <dsp:cNvPr id="0" name=""/>
        <dsp:cNvSpPr/>
      </dsp:nvSpPr>
      <dsp:spPr>
        <a:xfrm rot="4396374">
          <a:off x="3329590" y="725173"/>
          <a:ext cx="2032146" cy="1417168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ACAC01-CB76-4980-89F9-1919A031F2EC}">
      <dsp:nvSpPr>
        <dsp:cNvPr id="0" name=""/>
        <dsp:cNvSpPr/>
      </dsp:nvSpPr>
      <dsp:spPr>
        <a:xfrm>
          <a:off x="1190853" y="-256738"/>
          <a:ext cx="4963108" cy="1403598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Саме в культурі  </a:t>
          </a: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українці </a:t>
          </a: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зберегли </a:t>
          </a: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свою самобутність </a:t>
          </a: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 унікальність. Наше важливе завдання - </a:t>
          </a:r>
          <a:r>
            <a:rPr lang="uk-UA" sz="2800" b="1" kern="1200" dirty="0" smtClean="0">
              <a:latin typeface="Times New Roman" pitchFamily="18" charset="0"/>
              <a:cs typeface="Times New Roman" pitchFamily="18" charset="0"/>
            </a:rPr>
            <a:t>через інтерпретацію багатого культурного минулого осягнути досвід формування ідентичності</a:t>
          </a:r>
          <a:r>
            <a:rPr kumimoji="1" lang="uk-UA" sz="2800" b="1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uk-UA" sz="2800" b="1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90853" y="-256738"/>
        <a:ext cx="4963108" cy="1403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35D1C-7985-4A24-B861-D623DE7BA2C7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22D48-0EF1-4738-B3EA-BF99AE72C0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3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1B9AE8-0C50-4311-95E6-F4F612367F43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E7511A-F73E-4BA9-9A3D-1CDB600B134F}" type="datetimeFigureOut">
              <a:rPr lang="ru-RU" smtClean="0"/>
              <a:pPr/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64DA0DD-751E-4583-9D08-1D4F79A8B5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http://krytyka.com/sites/krytyka/files/styles/article_image/public/images/autor_articles/do_jekelchyk_0.jpg?itok=dlFfFU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51" y="911731"/>
            <a:ext cx="8352928" cy="590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0384" y="188640"/>
            <a:ext cx="8951862" cy="707886"/>
          </a:xfrm>
          <a:prstGeom prst="rect">
            <a:avLst/>
          </a:prstGeom>
        </p:spPr>
        <p:txBody>
          <a:bodyPr wrap="square">
            <a:prstTxWarp prst="textTriangle">
              <a:avLst/>
            </a:prstTxWarp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762008"/>
                </a:solidFill>
                <a:latin typeface="Monotype Corsiva" pitchFamily="66" charset="0"/>
              </a:rPr>
              <a:t>ІСТОРІЯ УКРАЇНСЬКОЇ КУЛЬТУРИ</a:t>
            </a:r>
            <a:endParaRPr lang="ru-RU" sz="4000" b="1" i="1" dirty="0">
              <a:solidFill>
                <a:srgbClr val="762008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0555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українська культура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Картинки по запросу українська культура картинк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Картинки по запросу українська культур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2325688"/>
            <a:ext cx="5172075" cy="446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5656" y="496650"/>
            <a:ext cx="56886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Georgia" pitchFamily="18" charset="0"/>
              <a:buNone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дисципліни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лише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ознайомимося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основними етапами розвитку етнічної української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культури та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відкриємо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невідомі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сторінки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 витоків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до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сьогодення, 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поглянемо на культуру України як інклюзивну щодо інших національностей та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регіонів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840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9384" y="764704"/>
            <a:ext cx="59046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endParaRPr lang="uk-UA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Проаналізуємо </a:t>
            </a:r>
            <a:r>
              <a:rPr lang="uk-UA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культурне життя в Україні у взаємопроникненні зі світовою </a:t>
            </a:r>
            <a:r>
              <a:rPr lang="uk-UA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культурою </a:t>
            </a:r>
            <a:endParaRPr lang="uk-UA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ad fontes фот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3" t="21524" r="5985" b="20143"/>
          <a:stretch/>
        </p:blipFill>
        <p:spPr bwMode="auto">
          <a:xfrm>
            <a:off x="4211960" y="4365104"/>
            <a:ext cx="46863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Картинки по запросу українська культура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33" y="3319428"/>
            <a:ext cx="4035127" cy="346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34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16153477"/>
              </p:ext>
            </p:extLst>
          </p:nvPr>
        </p:nvGraphicFramePr>
        <p:xfrm>
          <a:off x="467544" y="1650318"/>
          <a:ext cx="7344816" cy="2354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7" name="Picture 4" descr="http://ua.convdocs.org/pars_docs/refs/199/198318/198318_html_m6c0369a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2625725"/>
            <a:ext cx="196373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http://garbuz.org.ua/sites/default/files/field/image/know_your_devotion_04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>
            <a:fillRect/>
          </a:stretch>
        </p:blipFill>
        <p:spPr bwMode="auto">
          <a:xfrm>
            <a:off x="22225" y="4545013"/>
            <a:ext cx="2025650" cy="23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0" descr="http://www.ukrlegenda.org/zvychai_nashoho_narodu/img/gajivk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4764088"/>
            <a:ext cx="2036763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4" descr="http://ucfamilymagazine.com/wp-content/uploads/2013/01/%D0%91%D0%A0+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50" y="4641850"/>
            <a:ext cx="1979613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6" descr="Картинки по запросу звичаї укр народу  фото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3406775"/>
            <a:ext cx="1114425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8" descr="Картинки по запросу звичаї укр народу  фото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5" r="4764" b="2576"/>
          <a:stretch>
            <a:fillRect/>
          </a:stretch>
        </p:blipFill>
        <p:spPr bwMode="auto">
          <a:xfrm>
            <a:off x="66675" y="617538"/>
            <a:ext cx="19145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20" descr="Картинки по запросу звичаї укр народу  фото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91"/>
          <a:stretch>
            <a:fillRect/>
          </a:stretch>
        </p:blipFill>
        <p:spPr bwMode="auto">
          <a:xfrm>
            <a:off x="7389813" y="368300"/>
            <a:ext cx="151130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22" descr="Картинки по запросу звичаї укр народу  фото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5180013"/>
            <a:ext cx="29337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24" descr="Картинки по запросу звичаї укр народу  фото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840038"/>
            <a:ext cx="26765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8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11560" y="1052736"/>
            <a:ext cx="8608912" cy="576064"/>
          </a:xfrm>
          <a:prstGeom prst="rect">
            <a:avLst/>
          </a:prstGeom>
        </p:spPr>
        <p:txBody>
          <a:bodyPr wrap="square">
            <a:prstTxWarp prst="textTriangle">
              <a:avLst/>
            </a:prstTxWarp>
            <a:sp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uk-UA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Історія  </a:t>
            </a:r>
            <a:r>
              <a:rPr lang="uk-UA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української </a:t>
            </a:r>
            <a:r>
              <a:rPr lang="uk-UA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культури </a:t>
            </a:r>
            <a:endParaRPr lang="uk-U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4" descr="Картинки по запросу українська культур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332656"/>
            <a:ext cx="5328592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Засвоєння</a:t>
            </a:r>
            <a:r>
              <a:rPr lang="ru-RU" sz="24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4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курсу </a:t>
            </a:r>
          </a:p>
          <a:p>
            <a:pPr algn="ctr"/>
            <a:endParaRPr lang="ru-RU" sz="2400" b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2400" b="1" cap="all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2400" b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збагатить</a:t>
            </a:r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вас,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наші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молоді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колеги</a:t>
            </a:r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,</a:t>
            </a:r>
          </a:p>
          <a:p>
            <a:pPr algn="ctr"/>
            <a:endParaRPr lang="ru-RU" sz="2000" b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необхідними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для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сучасного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фахівця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загальнокультурними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знаннями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endParaRPr lang="ru-RU" sz="2000" b="1" cap="all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2000" b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забезпечить</a:t>
            </a:r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орієнтацію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у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вітчизняному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культурному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просторі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endParaRPr lang="ru-RU" sz="2000" b="1" cap="all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сприятиме</a:t>
            </a:r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формуванню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широкого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світогляду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endParaRPr lang="ru-RU" sz="2000" b="1" cap="all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2000" b="1" cap="all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розумінню</a:t>
            </a:r>
            <a:r>
              <a:rPr lang="ru-RU" sz="20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свого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000" b="1" cap="all" dirty="0" err="1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місця</a:t>
            </a:r>
            <a:r>
              <a:rPr lang="ru-RU" sz="20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в </a:t>
            </a:r>
            <a:r>
              <a:rPr lang="ru-RU" sz="2000" b="1" cap="all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культурі</a:t>
            </a:r>
            <a:endParaRPr lang="uk-UA" sz="2000" b="1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Picture 2" descr="Картинки по запросу я і всесвіт фот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3" t="48367" r="39665" b="3973"/>
          <a:stretch/>
        </p:blipFill>
        <p:spPr bwMode="auto">
          <a:xfrm>
            <a:off x="7236296" y="5266808"/>
            <a:ext cx="1793232" cy="129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5013176"/>
            <a:ext cx="9036496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викладачі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кафедра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</a:rPr>
              <a:t>історії і культурології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uk-UA" dirty="0"/>
          </a:p>
        </p:txBody>
      </p:sp>
      <p:pic>
        <p:nvPicPr>
          <p:cNvPr id="4100" name="Picture 4" descr="D:\Фото\2015 проф. конф\DSC_05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4963" r="14033" b="31344"/>
          <a:stretch/>
        </p:blipFill>
        <p:spPr bwMode="auto">
          <a:xfrm>
            <a:off x="1547664" y="764704"/>
            <a:ext cx="6315075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81408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1277</TotalTime>
  <Words>118</Words>
  <Application>Microsoft Office PowerPoint</Application>
  <PresentationFormat>Экран (4:3)</PresentationFormat>
  <Paragraphs>19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Історія  української культури </vt:lpstr>
      <vt:lpstr>викладачі:  кафедра історії і культурології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Оля</cp:lastModifiedBy>
  <cp:revision>107</cp:revision>
  <dcterms:created xsi:type="dcterms:W3CDTF">2014-04-20T12:12:45Z</dcterms:created>
  <dcterms:modified xsi:type="dcterms:W3CDTF">2016-09-05T13:41:02Z</dcterms:modified>
</cp:coreProperties>
</file>