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649" r:id="rId1"/>
    <p:sldMasterId id="2147487667" r:id="rId2"/>
  </p:sldMasterIdLst>
  <p:notesMasterIdLst>
    <p:notesMasterId r:id="rId9"/>
  </p:notesMasterIdLst>
  <p:sldIdLst>
    <p:sldId id="264" r:id="rId3"/>
    <p:sldId id="265" r:id="rId4"/>
    <p:sldId id="266" r:id="rId5"/>
    <p:sldId id="259" r:id="rId6"/>
    <p:sldId id="267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/>
    <p:restoredTop sz="90268"/>
  </p:normalViewPr>
  <p:slideViewPr>
    <p:cSldViewPr snapToGrid="0" snapToObjects="1">
      <p:cViewPr>
        <p:scale>
          <a:sx n="86" d="100"/>
          <a:sy n="86" d="100"/>
        </p:scale>
        <p:origin x="-1266" y="-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820D7-0A89-EA45-A269-3EFF698A3BFF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A0DB4-D337-E94F-847B-3313B53F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4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1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924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26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523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1497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8532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04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9124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6919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54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5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942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9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43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23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554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6093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780524" y="236539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B712588-04B1-427B-82EE-E8DB90309F08}" type="datetimeFigureOut">
              <a:rPr lang="en-US" smtClean="0"/>
              <a:t>2/7/2022</a:t>
            </a:fld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273050"/>
            <a:ext cx="108712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2/7/2022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12192" y="4572000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12192" y="4663440"/>
            <a:ext cx="195072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4648200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2/7/2022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7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2/7/2022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68" r:id="rId1"/>
    <p:sldLayoutId id="2147487669" r:id="rId2"/>
    <p:sldLayoutId id="2147487670" r:id="rId3"/>
    <p:sldLayoutId id="2147487671" r:id="rId4"/>
    <p:sldLayoutId id="2147487672" r:id="rId5"/>
    <p:sldLayoutId id="2147487673" r:id="rId6"/>
    <p:sldLayoutId id="2147487674" r:id="rId7"/>
    <p:sldLayoutId id="2147487675" r:id="rId8"/>
    <p:sldLayoutId id="2147487676" r:id="rId9"/>
    <p:sldLayoutId id="2147487677" r:id="rId10"/>
    <p:sldLayoutId id="2147487678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9264" y="884902"/>
            <a:ext cx="11562736" cy="2310527"/>
          </a:xfrm>
        </p:spPr>
        <p:txBody>
          <a:bodyPr anchor="ctr">
            <a:noAutofit/>
          </a:bodyPr>
          <a:lstStyle/>
          <a:p>
            <a:pPr algn="ctr"/>
            <a:r>
              <a:rPr lang="uk-UA" sz="4800" dirty="0" smtClean="0"/>
              <a:t>«Ділова іноземна </a:t>
            </a:r>
            <a:r>
              <a:rPr lang="uk-UA" sz="4800" dirty="0" smtClean="0"/>
              <a:t>мова</a:t>
            </a:r>
            <a:r>
              <a:rPr lang="en-US" sz="4800" dirty="0" smtClean="0"/>
              <a:t>: </a:t>
            </a:r>
            <a:r>
              <a:rPr lang="uk-UA" sz="4800" dirty="0" smtClean="0"/>
              <a:t>Письмова Комунікація»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61852" y="2853369"/>
            <a:ext cx="9176770" cy="2198317"/>
          </a:xfrm>
        </p:spPr>
        <p:txBody>
          <a:bodyPr anchor="ctr">
            <a:noAutofit/>
          </a:bodyPr>
          <a:lstStyle/>
          <a:p>
            <a:pPr algn="l"/>
            <a:r>
              <a:rPr lang="uk-UA" sz="2400" b="1" dirty="0" err="1" smtClean="0"/>
              <a:t>Стр</a:t>
            </a:r>
            <a:r>
              <a:rPr lang="ru-RU" sz="2400" b="1" dirty="0"/>
              <a:t>у</a:t>
            </a:r>
            <a:r>
              <a:rPr lang="uk-UA" sz="2400" b="1" dirty="0" err="1" smtClean="0"/>
              <a:t>ктура</a:t>
            </a:r>
            <a:r>
              <a:rPr lang="uk-UA" sz="2400" b="1" dirty="0" smtClean="0"/>
              <a:t> </a:t>
            </a:r>
            <a:r>
              <a:rPr lang="uk-UA" sz="2400" b="1" dirty="0" smtClean="0"/>
              <a:t>курсу: </a:t>
            </a:r>
          </a:p>
          <a:p>
            <a:pPr algn="l"/>
            <a:r>
              <a:rPr lang="uk-UA" sz="2400" b="1" dirty="0" smtClean="0"/>
              <a:t>Курс викладається у 3 семестрі, для усіх спеціальностей ХНУМГ ім. О. М. </a:t>
            </a:r>
            <a:r>
              <a:rPr lang="uk-UA" sz="2400" b="1" dirty="0" err="1" smtClean="0"/>
              <a:t>Бекетова</a:t>
            </a:r>
            <a:r>
              <a:rPr lang="uk-UA" sz="2400" b="1" dirty="0" smtClean="0"/>
              <a:t> </a:t>
            </a:r>
            <a:endParaRPr lang="uk-UA" sz="800" dirty="0"/>
          </a:p>
          <a:p>
            <a:pPr algn="l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793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0" y="2628277"/>
            <a:ext cx="8608101" cy="734519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Методи </a:t>
            </a:r>
            <a:r>
              <a:rPr lang="uk-UA" sz="2400" b="1" dirty="0" smtClean="0"/>
              <a:t>викладання </a:t>
            </a:r>
            <a:endParaRPr lang="uk-UA" sz="24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835701" y="1486525"/>
            <a:ext cx="10820400" cy="114175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uk-UA" sz="1800" dirty="0" smtClean="0"/>
              <a:t>Сформувати </a:t>
            </a:r>
            <a:r>
              <a:rPr lang="uk-UA" sz="1800" dirty="0"/>
              <a:t>у студентів рівень володіння іноземною мовою (читання, аудіювання, мовлення, письмо та міжкультурна комунікація), який </a:t>
            </a:r>
            <a:r>
              <a:rPr lang="uk-UA" sz="1800" dirty="0" smtClean="0"/>
              <a:t>забезпечить </a:t>
            </a:r>
            <a:r>
              <a:rPr lang="uk-UA" sz="1800" dirty="0"/>
              <a:t>ефективне спілкування </a:t>
            </a:r>
            <a:r>
              <a:rPr lang="uk-UA" sz="1800" dirty="0" smtClean="0"/>
              <a:t>в професійному та діловому середовищі </a:t>
            </a:r>
          </a:p>
        </p:txBody>
      </p:sp>
      <p:sp>
        <p:nvSpPr>
          <p:cNvPr id="9" name="Заголовок 6"/>
          <p:cNvSpPr txBox="1">
            <a:spLocks/>
          </p:cNvSpPr>
          <p:nvPr/>
        </p:nvSpPr>
        <p:spPr>
          <a:xfrm>
            <a:off x="4482058" y="752006"/>
            <a:ext cx="7176541" cy="734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 smtClean="0"/>
              <a:t>Мета курсу 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5701" y="3362796"/>
            <a:ext cx="109315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Поєднання </a:t>
            </a:r>
            <a:r>
              <a:rPr lang="uk-UA" dirty="0"/>
              <a:t>традиційних та інноваційних методів з використанням елементів дистанційного </a:t>
            </a:r>
            <a:r>
              <a:rPr lang="uk-UA" dirty="0" smtClean="0"/>
              <a:t>навчання.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Інтерактивна методика викладання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Оригінальні підручники та навчально-методичні матеріали </a:t>
            </a:r>
            <a:r>
              <a:rPr lang="uk-UA" dirty="0" smtClean="0"/>
              <a:t>кафедри</a:t>
            </a:r>
            <a:r>
              <a:rPr lang="en-US" dirty="0"/>
              <a:t>,</a:t>
            </a:r>
            <a:r>
              <a:rPr lang="uk-UA" dirty="0" smtClean="0"/>
              <a:t> </a:t>
            </a:r>
            <a:r>
              <a:rPr lang="uk-UA" dirty="0"/>
              <a:t>адаптовані до спеціалізації студента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Сучасні відео та аудіо матеріали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en-US" dirty="0"/>
              <a:t>Case Studies (</a:t>
            </a:r>
            <a:r>
              <a:rPr lang="uk-UA" dirty="0"/>
              <a:t>вивчення реальних ситуацій професійного спілкування)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Рольові ігри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он-лайн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Навчальні проекти з використанням інтернет-ресурсів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з розвитку навичок міжкультурної комунікації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88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467068" y="299803"/>
            <a:ext cx="6625653" cy="629587"/>
          </a:xfrm>
        </p:spPr>
        <p:txBody>
          <a:bodyPr>
            <a:normAutofit/>
          </a:bodyPr>
          <a:lstStyle/>
          <a:p>
            <a:r>
              <a:rPr lang="uk-UA" sz="2400" b="1" dirty="0"/>
              <a:t>Актуальність </a:t>
            </a:r>
            <a:r>
              <a:rPr lang="uk-UA" sz="2400" b="1" dirty="0" smtClean="0"/>
              <a:t>програми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1334125" y="1520327"/>
            <a:ext cx="10172074" cy="513530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uk-UA" sz="3400" i="1" dirty="0" smtClean="0"/>
              <a:t>			</a:t>
            </a:r>
            <a:r>
              <a:rPr lang="uk-UA" sz="3400" b="1" i="1" dirty="0" smtClean="0"/>
              <a:t>Можливості </a:t>
            </a:r>
            <a:r>
              <a:rPr lang="uk-UA" sz="3400" b="1" i="1" dirty="0"/>
              <a:t>професійного та особистого </a:t>
            </a:r>
            <a:r>
              <a:rPr lang="uk-UA" sz="3400" b="1" i="1" dirty="0" smtClean="0"/>
              <a:t>розвитку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Англійська мова є мовою </a:t>
            </a:r>
            <a:r>
              <a:rPr lang="uk-UA" sz="2300" dirty="0" smtClean="0"/>
              <a:t>міжнародного спілкування 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85 </a:t>
            </a:r>
            <a:r>
              <a:rPr lang="uk-UA" sz="2300" dirty="0"/>
              <a:t>% </a:t>
            </a:r>
            <a:r>
              <a:rPr lang="uk-UA" sz="2300" dirty="0" smtClean="0"/>
              <a:t>матеріалів </a:t>
            </a:r>
            <a:r>
              <a:rPr lang="uk-UA" sz="2300" dirty="0"/>
              <a:t>ділового спілкування в мережі </a:t>
            </a:r>
            <a:r>
              <a:rPr lang="uk-UA" sz="2300" dirty="0" smtClean="0"/>
              <a:t>Інтернет відбувається за допомогою англійської мови.</a:t>
            </a:r>
          </a:p>
          <a:p>
            <a:pPr>
              <a:lnSpc>
                <a:spcPct val="120000"/>
              </a:lnSpc>
            </a:pPr>
            <a:r>
              <a:rPr lang="uk-UA" sz="2300" dirty="0" smtClean="0"/>
              <a:t>Переважна </a:t>
            </a:r>
            <a:r>
              <a:rPr lang="uk-UA" sz="2300" dirty="0"/>
              <a:t>більшість університетів та дослідницьких центрів у світі пропонують професійні дистанційні курси навчання </a:t>
            </a:r>
            <a:r>
              <a:rPr lang="uk-UA" sz="2300" dirty="0" smtClean="0"/>
              <a:t>іноземною мовою з </a:t>
            </a:r>
            <a:r>
              <a:rPr lang="uk-UA" sz="2300" dirty="0"/>
              <a:t>одержанням </a:t>
            </a:r>
            <a:r>
              <a:rPr lang="uk-UA" sz="2300" dirty="0" smtClean="0"/>
              <a:t>міжнародних сертифікатів</a:t>
            </a:r>
            <a:r>
              <a:rPr lang="en-US" sz="2300" dirty="0" smtClean="0"/>
              <a:t>.</a:t>
            </a:r>
            <a:endParaRPr lang="uk-UA" i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uk-UA" sz="3400" i="1" dirty="0" smtClean="0"/>
              <a:t>			</a:t>
            </a:r>
            <a:r>
              <a:rPr lang="uk-UA" sz="3400" b="1" i="1" dirty="0" smtClean="0"/>
              <a:t>Конкурентоспроможність випускників</a:t>
            </a:r>
            <a:endParaRPr lang="uk-UA" sz="3400" i="1" dirty="0" smtClean="0"/>
          </a:p>
          <a:p>
            <a:pPr marL="0" indent="0">
              <a:lnSpc>
                <a:spcPct val="120000"/>
              </a:lnSpc>
              <a:buNone/>
            </a:pPr>
            <a:endParaRPr lang="uk-UA" sz="1100" dirty="0" smtClean="0"/>
          </a:p>
          <a:p>
            <a:pPr marL="0" lvl="0" indent="0">
              <a:lnSpc>
                <a:spcPct val="120000"/>
              </a:lnSpc>
              <a:buNone/>
            </a:pPr>
            <a:r>
              <a:rPr lang="uk-UA" dirty="0" smtClean="0"/>
              <a:t>	Програма орієнтована на потреби студентів та працедавців даної  галузі.</a:t>
            </a:r>
          </a:p>
          <a:p>
            <a:pPr marL="0" lvl="0" indent="0">
              <a:lnSpc>
                <a:spcPct val="120000"/>
              </a:lnSpc>
              <a:buNone/>
            </a:pPr>
            <a:endParaRPr lang="ru-RU" dirty="0"/>
          </a:p>
          <a:p>
            <a:pPr lvl="0">
              <a:lnSpc>
                <a:spcPct val="120000"/>
              </a:lnSpc>
            </a:pPr>
            <a:r>
              <a:rPr lang="uk-UA" sz="2300" dirty="0"/>
              <a:t>82 % всіх працедавців в країнах Європи розглядають </a:t>
            </a:r>
            <a:r>
              <a:rPr lang="uk-UA" sz="2300" dirty="0" smtClean="0"/>
              <a:t>іноземною мовою як </a:t>
            </a:r>
            <a:r>
              <a:rPr lang="uk-UA" sz="2300" dirty="0"/>
              <a:t>вирішальний фактор при </a:t>
            </a:r>
            <a:r>
              <a:rPr lang="uk-UA" sz="2300" dirty="0" smtClean="0"/>
              <a:t>працевлаштуванні.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Згідно даних агенції </a:t>
            </a:r>
            <a:r>
              <a:rPr lang="en-US" sz="2300" dirty="0" smtClean="0"/>
              <a:t>Headhunter</a:t>
            </a:r>
            <a:r>
              <a:rPr lang="uk-UA" sz="2300" dirty="0" smtClean="0"/>
              <a:t>,</a:t>
            </a:r>
            <a:r>
              <a:rPr lang="en-US" sz="2300" dirty="0" smtClean="0"/>
              <a:t> </a:t>
            </a:r>
            <a:r>
              <a:rPr lang="uk-UA" sz="2300" dirty="0" smtClean="0"/>
              <a:t>кожний четвертий  </a:t>
            </a:r>
            <a:r>
              <a:rPr lang="uk-UA" sz="2300" dirty="0"/>
              <a:t>працедавець в Україні </a:t>
            </a:r>
            <a:r>
              <a:rPr lang="uk-UA" sz="2300" dirty="0" smtClean="0"/>
              <a:t>вважає </a:t>
            </a:r>
            <a:r>
              <a:rPr lang="uk-UA" sz="2300" dirty="0"/>
              <a:t>володіння англійською </a:t>
            </a:r>
            <a:r>
              <a:rPr lang="uk-UA" sz="2300" dirty="0" smtClean="0"/>
              <a:t>мовою ключовим фактором </a:t>
            </a:r>
            <a:r>
              <a:rPr lang="uk-UA" sz="2300" dirty="0"/>
              <a:t>при працевлаштуванні та вирішенні рівня заробітної плати майбутнього </a:t>
            </a:r>
            <a:r>
              <a:rPr lang="uk-UA" sz="2300" dirty="0" smtClean="0"/>
              <a:t>співробітника.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Резюме та портфоліо з використанням англійської мови дають можливість працевлаштуватися у великі міжнародні корпорації. </a:t>
            </a:r>
          </a:p>
          <a:p>
            <a:pPr lvl="0">
              <a:lnSpc>
                <a:spcPct val="120000"/>
              </a:lnSpc>
            </a:pPr>
            <a:r>
              <a:rPr lang="uk-UA" sz="2300" dirty="0" smtClean="0"/>
              <a:t>Знання </a:t>
            </a:r>
            <a:r>
              <a:rPr lang="uk-UA" sz="2300" dirty="0" err="1" smtClean="0"/>
              <a:t>соціокомунікативних</a:t>
            </a:r>
            <a:r>
              <a:rPr lang="uk-UA" sz="2300" dirty="0" smtClean="0"/>
              <a:t> стандартів спілкування у галузі ділової мови дозволяють брати участь у міжнародних конференціях, а також відправлятись у відрядження та обмінюватись досвідом з іноземними колегами. 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13204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58753" y="480900"/>
            <a:ext cx="5347447" cy="449830"/>
          </a:xfrm>
        </p:spPr>
        <p:txBody>
          <a:bodyPr>
            <a:noAutofit/>
          </a:bodyPr>
          <a:lstStyle/>
          <a:p>
            <a:r>
              <a:rPr lang="uk-UA" sz="2400" b="1" dirty="0"/>
              <a:t>Зміст </a:t>
            </a:r>
            <a:r>
              <a:rPr lang="uk-UA" sz="2400" b="1" dirty="0" smtClean="0"/>
              <a:t>курсу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1401096" y="1402677"/>
            <a:ext cx="10338621" cy="5101361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uk-UA" sz="1400" b="1" dirty="0"/>
              <a:t>	</a:t>
            </a:r>
            <a:endParaRPr lang="uk-UA" sz="1400" b="1" dirty="0" smtClean="0"/>
          </a:p>
          <a:p>
            <a:pPr marL="457200" lvl="1" indent="0">
              <a:lnSpc>
                <a:spcPct val="100000"/>
              </a:lnSpc>
              <a:buNone/>
            </a:pPr>
            <a:r>
              <a:rPr lang="uk-UA" b="1" u="sng" dirty="0" smtClean="0"/>
              <a:t>Ділова іноземна мова: письмова комунікація </a:t>
            </a:r>
            <a:endParaRPr lang="uk-UA" b="1" u="sng" dirty="0"/>
          </a:p>
          <a:p>
            <a:r>
              <a:rPr lang="uk-UA" sz="1800" b="1" dirty="0"/>
              <a:t>Модуль</a:t>
            </a:r>
            <a:r>
              <a:rPr lang="uk-UA" sz="1800" b="1" dirty="0" smtClean="0"/>
              <a:t> </a:t>
            </a:r>
            <a:r>
              <a:rPr lang="uk-UA" sz="1800" b="1" dirty="0"/>
              <a:t>1 </a:t>
            </a:r>
            <a:r>
              <a:rPr lang="uk-UA" sz="1800" dirty="0"/>
              <a:t>Типи ділового письмового </a:t>
            </a:r>
            <a:r>
              <a:rPr lang="uk-UA" sz="1800" dirty="0" smtClean="0"/>
              <a:t>спілкування. </a:t>
            </a:r>
            <a:endParaRPr lang="ru-RU" sz="1800" dirty="0"/>
          </a:p>
          <a:p>
            <a:r>
              <a:rPr lang="uk-UA" sz="1800" b="1" dirty="0"/>
              <a:t>Модуль</a:t>
            </a:r>
            <a:r>
              <a:rPr lang="uk-UA" sz="1800" b="1" dirty="0" smtClean="0"/>
              <a:t> </a:t>
            </a:r>
            <a:r>
              <a:rPr lang="uk-UA" sz="1800" b="1" dirty="0"/>
              <a:t>2 </a:t>
            </a:r>
            <a:r>
              <a:rPr lang="uk-UA" sz="1800" dirty="0"/>
              <a:t>Граматичні та лексичні особливості ділової письмової комунікації.</a:t>
            </a:r>
            <a:endParaRPr lang="ru-RU" sz="1800" dirty="0"/>
          </a:p>
          <a:p>
            <a:r>
              <a:rPr lang="uk-UA" sz="1800" b="1" dirty="0"/>
              <a:t>Модуль</a:t>
            </a:r>
            <a:r>
              <a:rPr lang="uk-UA" sz="1800" b="1" dirty="0" smtClean="0"/>
              <a:t> </a:t>
            </a:r>
            <a:r>
              <a:rPr lang="uk-UA" sz="1800" b="1" dirty="0"/>
              <a:t>3 </a:t>
            </a:r>
            <a:r>
              <a:rPr lang="uk-UA" sz="1800" dirty="0"/>
              <a:t>Особливості міжкультурного ділового письмового спілкування та діловий </a:t>
            </a:r>
            <a:r>
              <a:rPr lang="uk-UA" sz="1800" dirty="0" smtClean="0"/>
              <a:t>етикет. </a:t>
            </a:r>
            <a:endParaRPr lang="uk-UA" sz="1400" b="1" dirty="0"/>
          </a:p>
          <a:p>
            <a:endParaRPr lang="uk-UA" sz="1400" b="1" dirty="0" smtClean="0"/>
          </a:p>
          <a:p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08684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/>
          <p:cNvSpPr>
            <a:spLocks noGrp="1"/>
          </p:cNvSpPr>
          <p:nvPr>
            <p:ph sz="quarter" idx="1"/>
          </p:nvPr>
        </p:nvSpPr>
        <p:spPr>
          <a:xfrm>
            <a:off x="1048870" y="1667434"/>
            <a:ext cx="6831106" cy="49485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sz="2400" i="1" dirty="0"/>
              <a:t>Інтегрований розвиток вмінь студентів з читання, аудіювання, мовлення, письма та міжкультурної </a:t>
            </a:r>
            <a:r>
              <a:rPr lang="uk-UA" sz="2400" i="1" dirty="0" smtClean="0"/>
              <a:t>комунікації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uk-UA" sz="2400" dirty="0" smtClean="0"/>
              <a:t>Наприкінці курсу студенти вміють: 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розуміти тексти з друкованих та Інтернет джерел 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розпізнавати необхідний діапазон ділової термінології та скорочень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р</a:t>
            </a:r>
            <a:r>
              <a:rPr lang="uk-UA" sz="2400" dirty="0" smtClean="0"/>
              <a:t>озуміти інформаційні повідомлення, лекції, дискусії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к</a:t>
            </a:r>
            <a:r>
              <a:rPr lang="uk-UA" sz="2400" dirty="0" smtClean="0"/>
              <a:t>ористуватися довідковими ресурсами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розуміти та підтримувати розмову на теми, пов’язані з бізнесом </a:t>
            </a:r>
          </a:p>
          <a:p>
            <a:pPr>
              <a:lnSpc>
                <a:spcPct val="110000"/>
              </a:lnSpc>
            </a:pPr>
            <a:r>
              <a:rPr lang="uk-UA" sz="2400" dirty="0" smtClean="0"/>
              <a:t>робити презентації на професійні теми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с</a:t>
            </a:r>
            <a:r>
              <a:rPr lang="uk-UA" sz="2400" dirty="0" smtClean="0"/>
              <a:t>кладати ділові листи та анотації, заповнювати бланки</a:t>
            </a:r>
          </a:p>
          <a:p>
            <a:pPr>
              <a:lnSpc>
                <a:spcPct val="110000"/>
              </a:lnSpc>
            </a:pPr>
            <a:r>
              <a:rPr lang="uk-UA" sz="2400" dirty="0"/>
              <a:t>п</a:t>
            </a:r>
            <a:r>
              <a:rPr lang="uk-UA" sz="2400" dirty="0" smtClean="0"/>
              <a:t>равильно поводити себе в ситуаціях міжкультурного спілкування</a:t>
            </a:r>
            <a:endParaRPr lang="ru-RU" dirty="0"/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2895600" y="764374"/>
            <a:ext cx="8610600" cy="4498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400" b="1" dirty="0" smtClean="0"/>
              <a:t>Результати навчання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1554843"/>
            <a:ext cx="3238500" cy="2159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4102100"/>
            <a:ext cx="32385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10465" y="188259"/>
            <a:ext cx="4796853" cy="749509"/>
          </a:xfrm>
        </p:spPr>
        <p:txBody>
          <a:bodyPr anchor="ctr">
            <a:noAutofit/>
          </a:bodyPr>
          <a:lstStyle/>
          <a:p>
            <a:pPr algn="r"/>
            <a:r>
              <a:rPr lang="uk-UA" sz="2400" b="1" dirty="0"/>
              <a:t>Провідні викладачі</a:t>
            </a:r>
            <a:endParaRPr lang="ru-RU" sz="2400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5783165" y="937768"/>
            <a:ext cx="5924153" cy="18980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050" b="1" dirty="0"/>
              <a:t>Ільєнко Олена Львівна,</a:t>
            </a:r>
          </a:p>
          <a:p>
            <a:r>
              <a:rPr lang="uk-UA" sz="1050" dirty="0"/>
              <a:t>доцент, кандидат філологічних наук</a:t>
            </a:r>
            <a:endParaRPr lang="ru-RU" sz="1050" dirty="0"/>
          </a:p>
          <a:p>
            <a:r>
              <a:rPr lang="uk-UA" sz="1050" dirty="0"/>
              <a:t>Ільєнко О.Л. є Національним координатором Всеукраїнської асоціації викладачів англійської мови як іноземної – професійного об’єднання, яке нараховує біля </a:t>
            </a:r>
            <a:r>
              <a:rPr lang="en-US" sz="1050" dirty="0"/>
              <a:t>3</a:t>
            </a:r>
            <a:r>
              <a:rPr lang="uk-UA" sz="1050" dirty="0"/>
              <a:t>00 членів. Вона </a:t>
            </a:r>
            <a:r>
              <a:rPr lang="ru-RU" sz="1050" dirty="0"/>
              <a:t>є автором </a:t>
            </a:r>
            <a:r>
              <a:rPr lang="uk-UA" sz="1050" dirty="0"/>
              <a:t>понад 80 наукових та методичних праць, які були опубліковані в Україні та за кордоном. За останній рік підготувала 2 навчальних посібника з англійської мови технічного спрямування та посібник з ділової англійської мови</a:t>
            </a:r>
            <a:r>
              <a:rPr lang="en-US" sz="1050" dirty="0"/>
              <a:t>.</a:t>
            </a:r>
            <a:r>
              <a:rPr lang="uk-UA" sz="1050" dirty="0"/>
              <a:t> Постійно бере участь в міжнародних та національних конференціях з новітніх </a:t>
            </a:r>
            <a:r>
              <a:rPr lang="uk-UA" sz="1050" dirty="0" err="1"/>
              <a:t>методик</a:t>
            </a:r>
            <a:r>
              <a:rPr lang="uk-UA" sz="1050" dirty="0"/>
              <a:t> викладання англійської мови.</a:t>
            </a:r>
            <a:endParaRPr lang="ru-RU" sz="1050" dirty="0"/>
          </a:p>
          <a:p>
            <a:r>
              <a:rPr lang="uk-UA" sz="1050" dirty="0"/>
              <a:t>Була учасницею міжнародних програм обміну викладачів з </a:t>
            </a:r>
            <a:r>
              <a:rPr lang="uk-UA" sz="1050" dirty="0" err="1"/>
              <a:t>Дордт</a:t>
            </a:r>
            <a:r>
              <a:rPr lang="uk-UA" sz="1050" dirty="0"/>
              <a:t> Коледжем США та Університетом </a:t>
            </a:r>
            <a:r>
              <a:rPr lang="uk-UA" sz="1050" dirty="0" err="1"/>
              <a:t>Абертей</a:t>
            </a:r>
            <a:r>
              <a:rPr lang="uk-UA" sz="1050" dirty="0"/>
              <a:t> </a:t>
            </a:r>
            <a:r>
              <a:rPr lang="uk-UA" sz="1050" dirty="0" err="1"/>
              <a:t>Данді</a:t>
            </a:r>
            <a:r>
              <a:rPr lang="uk-UA" sz="1050" dirty="0"/>
              <a:t> (Велика Британія) в рамках програми </a:t>
            </a:r>
            <a:r>
              <a:rPr lang="en-US" sz="1050" dirty="0"/>
              <a:t>TEMPUS TACIS</a:t>
            </a:r>
            <a:r>
              <a:rPr lang="uk-UA" sz="1050" dirty="0"/>
              <a:t>, а також програми обміну  міст – побратимів у місті </a:t>
            </a:r>
            <a:r>
              <a:rPr lang="uk-UA" sz="1050" dirty="0" err="1"/>
              <a:t>Цинцінаті</a:t>
            </a:r>
            <a:r>
              <a:rPr lang="uk-UA" sz="1050" dirty="0"/>
              <a:t>. </a:t>
            </a:r>
          </a:p>
          <a:p>
            <a:r>
              <a:rPr lang="ru-RU" sz="1050" dirty="0"/>
              <a:t>Брала участь у </a:t>
            </a:r>
            <a:r>
              <a:rPr lang="ru-RU" sz="1050" dirty="0" err="1"/>
              <a:t>літньому</a:t>
            </a:r>
            <a:r>
              <a:rPr lang="ru-RU" sz="1050" dirty="0"/>
              <a:t> </a:t>
            </a:r>
            <a:r>
              <a:rPr lang="ru-RU" sz="1050" dirty="0" err="1"/>
              <a:t>інституті</a:t>
            </a:r>
            <a:r>
              <a:rPr lang="ru-RU" sz="1050" dirty="0"/>
              <a:t>  «</a:t>
            </a:r>
            <a:r>
              <a:rPr lang="ru-RU" sz="1050" dirty="0" err="1"/>
              <a:t>Сучасні</a:t>
            </a:r>
            <a:r>
              <a:rPr lang="ru-RU" sz="1050" dirty="0"/>
              <a:t> </a:t>
            </a:r>
            <a:r>
              <a:rPr lang="ru-RU" sz="1050" dirty="0" err="1"/>
              <a:t>тенденції</a:t>
            </a:r>
            <a:r>
              <a:rPr lang="ru-RU" sz="1050" dirty="0"/>
              <a:t>  </a:t>
            </a:r>
            <a:r>
              <a:rPr lang="ru-RU" sz="1050" dirty="0" err="1"/>
              <a:t>викладання</a:t>
            </a:r>
            <a:r>
              <a:rPr lang="ru-RU" sz="1050" dirty="0"/>
              <a:t> </a:t>
            </a:r>
            <a:r>
              <a:rPr lang="ru-RU" sz="1050" dirty="0" err="1"/>
              <a:t>англійської</a:t>
            </a:r>
            <a:r>
              <a:rPr lang="ru-RU" sz="1050" dirty="0"/>
              <a:t> </a:t>
            </a:r>
            <a:r>
              <a:rPr lang="ru-RU" sz="1050" dirty="0" err="1"/>
              <a:t>мови</a:t>
            </a:r>
            <a:r>
              <a:rPr lang="ru-RU" sz="1050" dirty="0"/>
              <a:t> за </a:t>
            </a:r>
            <a:r>
              <a:rPr lang="ru-RU" sz="1050" dirty="0" err="1"/>
              <a:t>комунікативною</a:t>
            </a:r>
            <a:r>
              <a:rPr lang="ru-RU" sz="1050" dirty="0"/>
              <a:t> методикою», 2016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98" y="3539091"/>
            <a:ext cx="2301090" cy="306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Текст 4"/>
          <p:cNvSpPr txBox="1">
            <a:spLocks/>
          </p:cNvSpPr>
          <p:nvPr/>
        </p:nvSpPr>
        <p:spPr>
          <a:xfrm>
            <a:off x="163773" y="937768"/>
            <a:ext cx="5619392" cy="24605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800" b="1" dirty="0">
                <a:solidFill>
                  <a:prstClr val="black"/>
                </a:solidFill>
              </a:rPr>
              <a:t>Крохмаль Алла </a:t>
            </a:r>
            <a:r>
              <a:rPr lang="uk-UA" sz="1800" b="1" dirty="0" smtClean="0">
                <a:solidFill>
                  <a:prstClr val="black"/>
                </a:solidFill>
              </a:rPr>
              <a:t>Миколаївна,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к</a:t>
            </a:r>
            <a:r>
              <a:rPr lang="uk-UA" sz="1100" dirty="0" smtClean="0">
                <a:solidFill>
                  <a:prstClr val="black"/>
                </a:solidFill>
              </a:rPr>
              <a:t>андидат </a:t>
            </a:r>
            <a:r>
              <a:rPr lang="uk-UA" sz="1100" dirty="0">
                <a:solidFill>
                  <a:prstClr val="black"/>
                </a:solidFill>
              </a:rPr>
              <a:t>педагогічних наук, доцент </a:t>
            </a:r>
            <a:r>
              <a:rPr lang="uk-UA" sz="1100" dirty="0" smtClean="0">
                <a:solidFill>
                  <a:prstClr val="black"/>
                </a:solidFill>
              </a:rPr>
              <a:t>кафедри </a:t>
            </a:r>
            <a:r>
              <a:rPr lang="ru-RU" sz="1100" dirty="0" err="1" smtClean="0">
                <a:solidFill>
                  <a:prstClr val="black"/>
                </a:solidFill>
              </a:rPr>
              <a:t>іноземних</a:t>
            </a:r>
            <a:r>
              <a:rPr lang="ru-RU" sz="1100" dirty="0" smtClean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</a:t>
            </a:r>
            <a:r>
              <a:rPr lang="ru-RU" sz="1100" dirty="0"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Організатор </a:t>
            </a:r>
            <a:r>
              <a:rPr lang="uk-UA" sz="1100" dirty="0">
                <a:solidFill>
                  <a:prstClr val="black"/>
                </a:solidFill>
              </a:rPr>
              <a:t>щорічних студентських конференцій в ХНУМГ імені О.М. </a:t>
            </a:r>
            <a:r>
              <a:rPr lang="uk-UA" sz="1100" dirty="0" err="1">
                <a:solidFill>
                  <a:prstClr val="black"/>
                </a:solidFill>
              </a:rPr>
              <a:t>Бекетова</a:t>
            </a:r>
            <a:r>
              <a:rPr lang="uk-UA" sz="1100" dirty="0">
                <a:solidFill>
                  <a:prstClr val="black"/>
                </a:solidFill>
              </a:rPr>
              <a:t>  та міжвузівських олімпіад з англійської мови. </a:t>
            </a: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Є </a:t>
            </a:r>
            <a:r>
              <a:rPr lang="uk-UA" sz="1100" dirty="0">
                <a:solidFill>
                  <a:prstClr val="black"/>
                </a:solidFill>
              </a:rPr>
              <a:t>автором </a:t>
            </a:r>
            <a:r>
              <a:rPr lang="uk-UA" sz="1100" dirty="0" smtClean="0">
                <a:solidFill>
                  <a:prstClr val="black"/>
                </a:solidFill>
              </a:rPr>
              <a:t>32 науково-методичних </a:t>
            </a:r>
            <a:r>
              <a:rPr lang="uk-UA" sz="1100" dirty="0">
                <a:solidFill>
                  <a:prstClr val="black"/>
                </a:solidFill>
              </a:rPr>
              <a:t>праць з методики викладання англійської мови та педагогіки.</a:t>
            </a:r>
            <a:endParaRPr lang="ru-RU" sz="1100" dirty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Член </a:t>
            </a:r>
            <a:r>
              <a:rPr lang="ru-RU" sz="1100" dirty="0" err="1">
                <a:solidFill>
                  <a:prstClr val="black"/>
                </a:solidFill>
              </a:rPr>
              <a:t>міжнародної</a:t>
            </a:r>
            <a:r>
              <a:rPr lang="ru-RU" sz="1100" dirty="0">
                <a:solidFill>
                  <a:prstClr val="black"/>
                </a:solidFill>
              </a:rPr>
              <a:t> про</a:t>
            </a:r>
            <a:r>
              <a:rPr lang="uk-UA" sz="1100" dirty="0" err="1">
                <a:solidFill>
                  <a:prstClr val="black"/>
                </a:solidFill>
              </a:rPr>
              <a:t>фесійної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організації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викладачів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англійської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мови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en-US" sz="1100" dirty="0">
                <a:solidFill>
                  <a:prstClr val="black"/>
                </a:solidFill>
              </a:rPr>
              <a:t>TESOL Ukraine</a:t>
            </a:r>
            <a:r>
              <a:rPr lang="ru-RU" sz="1100" dirty="0">
                <a:solidFill>
                  <a:prstClr val="black"/>
                </a:solidFill>
              </a:rPr>
              <a:t>. </a:t>
            </a:r>
            <a:endParaRPr lang="ru-RU" sz="1100" dirty="0" smtClean="0">
              <a:solidFill>
                <a:prstClr val="black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 smtClean="0">
                <a:solidFill>
                  <a:prstClr val="black"/>
                </a:solidFill>
              </a:rPr>
              <a:t>У 2013 р. пройшла підвищення кваліфікації в літній школі «</a:t>
            </a:r>
            <a:r>
              <a:rPr lang="uk-UA" sz="1100" dirty="0" err="1" smtClean="0">
                <a:solidFill>
                  <a:prstClr val="black"/>
                </a:solidFill>
              </a:rPr>
              <a:t>Teac</a:t>
            </a:r>
            <a:r>
              <a:rPr lang="en-US" sz="1100" dirty="0" smtClean="0">
                <a:solidFill>
                  <a:prstClr val="black"/>
                </a:solidFill>
              </a:rPr>
              <a:t>h</a:t>
            </a:r>
            <a:r>
              <a:rPr lang="uk-UA" sz="1100" dirty="0" err="1" smtClean="0">
                <a:solidFill>
                  <a:prstClr val="black"/>
                </a:solidFill>
              </a:rPr>
              <a:t>er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Development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Summer</a:t>
            </a:r>
            <a:r>
              <a:rPr lang="uk-UA" sz="1100" dirty="0" smtClean="0">
                <a:solidFill>
                  <a:prstClr val="black"/>
                </a:solidFill>
              </a:rPr>
              <a:t> </a:t>
            </a:r>
            <a:r>
              <a:rPr lang="uk-UA" sz="1100" dirty="0" err="1" smtClean="0">
                <a:solidFill>
                  <a:prstClr val="black"/>
                </a:solidFill>
              </a:rPr>
              <a:t>School</a:t>
            </a:r>
            <a:r>
              <a:rPr lang="uk-UA" sz="1100" dirty="0" smtClean="0">
                <a:solidFill>
                  <a:prstClr val="black"/>
                </a:solidFill>
              </a:rPr>
              <a:t>. </a:t>
            </a:r>
            <a:r>
              <a:rPr lang="en-US" sz="1100" dirty="0" smtClean="0">
                <a:solidFill>
                  <a:prstClr val="black"/>
                </a:solidFill>
              </a:rPr>
              <a:t>Teaching EFL</a:t>
            </a:r>
            <a:r>
              <a:rPr lang="uk-UA" sz="1100" dirty="0" smtClean="0">
                <a:solidFill>
                  <a:prstClr val="black"/>
                </a:solidFill>
              </a:rPr>
              <a:t>/</a:t>
            </a:r>
            <a:r>
              <a:rPr lang="en-US" sz="1100" dirty="0" smtClean="0">
                <a:solidFill>
                  <a:prstClr val="black"/>
                </a:solidFill>
              </a:rPr>
              <a:t>ESOL</a:t>
            </a:r>
            <a:r>
              <a:rPr lang="uk-UA" sz="1100" dirty="0" smtClean="0">
                <a:solidFill>
                  <a:prstClr val="black"/>
                </a:solidFill>
              </a:rPr>
              <a:t>: </a:t>
            </a:r>
            <a:r>
              <a:rPr lang="en-US" sz="1100" dirty="0" smtClean="0">
                <a:solidFill>
                  <a:prstClr val="black"/>
                </a:solidFill>
              </a:rPr>
              <a:t>A Practical Intensive Course</a:t>
            </a:r>
            <a:r>
              <a:rPr lang="uk-UA" sz="1100" dirty="0" smtClean="0">
                <a:solidFill>
                  <a:prstClr val="black"/>
                </a:solidFill>
              </a:rPr>
              <a:t>-</a:t>
            </a:r>
            <a:r>
              <a:rPr lang="en-US" sz="1100" dirty="0" err="1" smtClean="0">
                <a:solidFill>
                  <a:prstClr val="black"/>
                </a:solidFill>
              </a:rPr>
              <a:t>Guige</a:t>
            </a:r>
            <a:r>
              <a:rPr lang="en-US" sz="1100" dirty="0" smtClean="0">
                <a:solidFill>
                  <a:prstClr val="black"/>
                </a:solidFill>
              </a:rPr>
              <a:t> to Successful Teaching</a:t>
            </a:r>
            <a:r>
              <a:rPr lang="uk-UA" sz="1100" dirty="0" smtClean="0">
                <a:solidFill>
                  <a:prstClr val="black"/>
                </a:solidFill>
              </a:rPr>
              <a:t>», м. </a:t>
            </a:r>
            <a:r>
              <a:rPr lang="uk-UA" sz="1100" dirty="0" err="1" smtClean="0">
                <a:solidFill>
                  <a:prstClr val="black"/>
                </a:solidFill>
              </a:rPr>
              <a:t>Севастопіль</a:t>
            </a:r>
            <a:r>
              <a:rPr lang="uk-UA" sz="1100" dirty="0" smtClean="0"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1100" dirty="0">
                <a:solidFill>
                  <a:prstClr val="black"/>
                </a:solidFill>
              </a:rPr>
              <a:t>У</a:t>
            </a:r>
            <a:r>
              <a:rPr lang="uk-UA" sz="1100" dirty="0" smtClean="0">
                <a:solidFill>
                  <a:prstClr val="black"/>
                </a:solidFill>
              </a:rPr>
              <a:t> 2014 р. пройшла підвищення кваліфікації в Італії в університеті </a:t>
            </a:r>
            <a:r>
              <a:rPr lang="en-US" sz="1100" dirty="0" err="1" smtClean="0">
                <a:solidFill>
                  <a:prstClr val="black"/>
                </a:solidFill>
              </a:rPr>
              <a:t>Universita</a:t>
            </a:r>
            <a:r>
              <a:rPr lang="uk-UA" sz="1100" dirty="0" smtClean="0">
                <a:solidFill>
                  <a:prstClr val="black"/>
                </a:solidFill>
              </a:rPr>
              <a:t>’ </a:t>
            </a:r>
            <a:r>
              <a:rPr lang="en-US" sz="1100" dirty="0" smtClean="0">
                <a:solidFill>
                  <a:prstClr val="black"/>
                </a:solidFill>
              </a:rPr>
              <a:t>per </a:t>
            </a:r>
            <a:r>
              <a:rPr lang="en-US" sz="1100" dirty="0" err="1" smtClean="0">
                <a:solidFill>
                  <a:prstClr val="black"/>
                </a:solidFill>
              </a:rPr>
              <a:t>stranieri</a:t>
            </a:r>
            <a:r>
              <a:rPr lang="en-US" sz="1100" dirty="0" smtClean="0">
                <a:solidFill>
                  <a:prstClr val="black"/>
                </a:solidFill>
              </a:rPr>
              <a:t> Dante Alighieri a Reggio di Calabria</a:t>
            </a:r>
            <a:r>
              <a:rPr lang="uk-UA" sz="1100" dirty="0" smtClean="0">
                <a:solidFill>
                  <a:prstClr val="black"/>
                </a:solidFill>
              </a:rPr>
              <a:t>.</a:t>
            </a:r>
            <a:endParaRPr lang="ru-RU" sz="1100" dirty="0" smtClean="0">
              <a:solidFill>
                <a:prstClr val="black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465" y="3522182"/>
            <a:ext cx="2441121" cy="301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364</TotalTime>
  <Words>450</Words>
  <Application>Microsoft Office PowerPoint</Application>
  <PresentationFormat>Произвольный</PresentationFormat>
  <Paragraphs>60</Paragraphs>
  <Slides>6</Slides>
  <Notes>2</Notes>
  <HiddenSlides>1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1_След самолета</vt:lpstr>
      <vt:lpstr>Обычная</vt:lpstr>
      <vt:lpstr>«Ділова іноземна мова: Письмова Комунікація» </vt:lpstr>
      <vt:lpstr>Методи викладання </vt:lpstr>
      <vt:lpstr>Актуальність програми</vt:lpstr>
      <vt:lpstr>Зміст курсу</vt:lpstr>
      <vt:lpstr>Презентация PowerPoint</vt:lpstr>
      <vt:lpstr>Провідні викладачі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«Англійська мова професійного спрямування»</dc:title>
  <dc:creator>+380503431224</dc:creator>
  <cp:lastModifiedBy>Пользователь Windows</cp:lastModifiedBy>
  <cp:revision>61</cp:revision>
  <dcterms:created xsi:type="dcterms:W3CDTF">2015-11-16T22:13:21Z</dcterms:created>
  <dcterms:modified xsi:type="dcterms:W3CDTF">2022-02-07T10:10:50Z</dcterms:modified>
</cp:coreProperties>
</file>