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sldIdLst>
    <p:sldId id="298" r:id="rId5"/>
    <p:sldId id="300" r:id="rId6"/>
    <p:sldId id="301" r:id="rId7"/>
    <p:sldId id="258" r:id="rId8"/>
    <p:sldId id="257" r:id="rId9"/>
    <p:sldId id="259" r:id="rId10"/>
    <p:sldId id="297" r:id="rId11"/>
    <p:sldId id="260" r:id="rId12"/>
    <p:sldId id="261" r:id="rId13"/>
    <p:sldId id="262" r:id="rId14"/>
    <p:sldId id="263" r:id="rId15"/>
    <p:sldId id="264" r:id="rId16"/>
    <p:sldId id="265" r:id="rId17"/>
    <p:sldId id="266"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1" d="100"/>
          <a:sy n="81" d="100"/>
        </p:scale>
        <p:origin x="1498" y="7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436346" y="1788454"/>
            <a:ext cx="6270922" cy="2098226"/>
          </a:xfrm>
        </p:spPr>
        <p:txBody>
          <a:bodyPr anchor="b">
            <a:noAutofit/>
          </a:bodyPr>
          <a:lstStyle>
            <a:lvl1pPr algn="ctr">
              <a:defRPr sz="6000" cap="all" baseline="0">
                <a:solidFill>
                  <a:schemeClr val="tx2"/>
                </a:solidFill>
              </a:defRPr>
            </a:lvl1pPr>
          </a:lstStyle>
          <a:p>
            <a:r>
              <a:rPr lang="ru-RU"/>
              <a:t>Образец заголовка</a:t>
            </a:r>
            <a:endParaRPr lang="en-US" dirty="0"/>
          </a:p>
        </p:txBody>
      </p:sp>
      <p:sp>
        <p:nvSpPr>
          <p:cNvPr id="3" name="Subtitle 2"/>
          <p:cNvSpPr>
            <a:spLocks noGrp="1"/>
          </p:cNvSpPr>
          <p:nvPr>
            <p:ph type="subTitle" idx="1"/>
          </p:nvPr>
        </p:nvSpPr>
        <p:spPr>
          <a:xfrm>
            <a:off x="2009930" y="3956280"/>
            <a:ext cx="5123755" cy="1086237"/>
          </a:xfrm>
        </p:spPr>
        <p:txBody>
          <a:bodyPr>
            <a:normAutofit/>
          </a:bodyPr>
          <a:lstStyle>
            <a:lvl1pPr marL="0" indent="0" algn="ctr">
              <a:lnSpc>
                <a:spcPct val="112000"/>
              </a:lnSpc>
              <a:spcBef>
                <a:spcPts val="0"/>
              </a:spcBef>
              <a:spcAft>
                <a:spcPts val="0"/>
              </a:spcAft>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ru-RU"/>
              <a:t>Образец подзаголовка</a:t>
            </a:r>
            <a:endParaRPr lang="en-US" dirty="0"/>
          </a:p>
        </p:txBody>
      </p:sp>
      <p:sp>
        <p:nvSpPr>
          <p:cNvPr id="4" name="Date Placeholder 3"/>
          <p:cNvSpPr>
            <a:spLocks noGrp="1"/>
          </p:cNvSpPr>
          <p:nvPr>
            <p:ph type="dt" sz="half" idx="10"/>
          </p:nvPr>
        </p:nvSpPr>
        <p:spPr>
          <a:xfrm>
            <a:off x="564644" y="6453386"/>
            <a:ext cx="1205958" cy="404614"/>
          </a:xfrm>
        </p:spPr>
        <p:txBody>
          <a:bodyPr/>
          <a:lstStyle>
            <a:lvl1pPr>
              <a:defRPr baseline="0">
                <a:solidFill>
                  <a:schemeClr val="tx2"/>
                </a:solidFill>
              </a:defRPr>
            </a:lvl1pPr>
          </a:lstStyle>
          <a:p>
            <a:fld id="{FE867D58-37EE-47FC-A907-69393EC8F475}" type="datetimeFigureOut">
              <a:rPr lang="ru-RU" smtClean="0"/>
              <a:pPr/>
              <a:t>09.09.2024</a:t>
            </a:fld>
            <a:endParaRPr lang="ru-RU"/>
          </a:p>
        </p:txBody>
      </p:sp>
      <p:sp>
        <p:nvSpPr>
          <p:cNvPr id="5" name="Footer Placeholder 4"/>
          <p:cNvSpPr>
            <a:spLocks noGrp="1"/>
          </p:cNvSpPr>
          <p:nvPr>
            <p:ph type="ftr" sz="quarter" idx="11"/>
          </p:nvPr>
        </p:nvSpPr>
        <p:spPr>
          <a:xfrm>
            <a:off x="1938041" y="6453386"/>
            <a:ext cx="5267533" cy="404614"/>
          </a:xfrm>
        </p:spPr>
        <p:txBody>
          <a:bodyPr/>
          <a:lstStyle>
            <a:lvl1pPr algn="ctr">
              <a:defRPr baseline="0">
                <a:solidFill>
                  <a:schemeClr val="tx2"/>
                </a:solidFill>
              </a:defRPr>
            </a:lvl1pPr>
          </a:lstStyle>
          <a:p>
            <a:endParaRPr lang="ru-RU"/>
          </a:p>
        </p:txBody>
      </p:sp>
      <p:sp>
        <p:nvSpPr>
          <p:cNvPr id="6" name="Slide Number Placeholder 5"/>
          <p:cNvSpPr>
            <a:spLocks noGrp="1"/>
          </p:cNvSpPr>
          <p:nvPr>
            <p:ph type="sldNum" sz="quarter" idx="12"/>
          </p:nvPr>
        </p:nvSpPr>
        <p:spPr>
          <a:xfrm>
            <a:off x="7373012" y="6453386"/>
            <a:ext cx="1197219" cy="404614"/>
          </a:xfrm>
        </p:spPr>
        <p:txBody>
          <a:bodyPr/>
          <a:lstStyle>
            <a:lvl1pPr>
              <a:defRPr baseline="0">
                <a:solidFill>
                  <a:schemeClr val="tx2"/>
                </a:solidFill>
              </a:defRPr>
            </a:lvl1pPr>
          </a:lstStyle>
          <a:p>
            <a:fld id="{21789A3E-B884-4C2D-82ED-70290F71C1CC}" type="slidenum">
              <a:rPr lang="ru-RU" smtClean="0"/>
              <a:pPr/>
              <a:t>‹#›</a:t>
            </a:fld>
            <a:endParaRPr lang="ru-RU"/>
          </a:p>
        </p:txBody>
      </p:sp>
      <p:grpSp>
        <p:nvGrpSpPr>
          <p:cNvPr id="8" name="Group 7"/>
          <p:cNvGrpSpPr/>
          <p:nvPr/>
        </p:nvGrpSpPr>
        <p:grpSpPr>
          <a:xfrm>
            <a:off x="564643" y="744469"/>
            <a:ext cx="8005589" cy="5349671"/>
            <a:chOff x="564643" y="744469"/>
            <a:chExt cx="8005589" cy="5349671"/>
          </a:xfrm>
        </p:grpSpPr>
        <p:sp>
          <p:nvSpPr>
            <p:cNvPr id="11" name="Freeform 6"/>
            <p:cNvSpPr/>
            <p:nvPr/>
          </p:nvSpPr>
          <p:spPr bwMode="auto">
            <a:xfrm>
              <a:off x="6113972" y="1685652"/>
              <a:ext cx="2456260" cy="4408488"/>
            </a:xfrm>
            <a:custGeom>
              <a:avLst/>
              <a:gdLst/>
              <a:ahLst/>
              <a:cxnLst/>
              <a:rect l="l" t="t" r="r" b="b"/>
              <a:pathLst>
                <a:path w="10000" h="10000">
                  <a:moveTo>
                    <a:pt x="8761" y="0"/>
                  </a:moveTo>
                  <a:lnTo>
                    <a:pt x="10000" y="0"/>
                  </a:lnTo>
                  <a:lnTo>
                    <a:pt x="10000" y="10000"/>
                  </a:lnTo>
                  <a:lnTo>
                    <a:pt x="0" y="10000"/>
                  </a:lnTo>
                  <a:lnTo>
                    <a:pt x="0" y="9357"/>
                  </a:lnTo>
                  <a:lnTo>
                    <a:pt x="8761" y="9357"/>
                  </a:lnTo>
                  <a:lnTo>
                    <a:pt x="8761" y="0"/>
                  </a:lnTo>
                  <a:close/>
                </a:path>
              </a:pathLst>
            </a:custGeom>
            <a:solidFill>
              <a:schemeClr val="tx2"/>
            </a:solidFill>
            <a:ln w="0">
              <a:noFill/>
              <a:prstDash val="solid"/>
              <a:round/>
              <a:headEnd/>
              <a:tailEnd/>
            </a:ln>
          </p:spPr>
        </p:sp>
        <p:sp>
          <p:nvSpPr>
            <p:cNvPr id="14" name="Freeform 6"/>
            <p:cNvSpPr/>
            <p:nvPr/>
          </p:nvSpPr>
          <p:spPr bwMode="auto">
            <a:xfrm flipH="1" flipV="1">
              <a:off x="564643" y="744469"/>
              <a:ext cx="2456505" cy="4408488"/>
            </a:xfrm>
            <a:custGeom>
              <a:avLst/>
              <a:gdLst/>
              <a:ahLst/>
              <a:cxnLst/>
              <a:rect l="l" t="t" r="r" b="b"/>
              <a:pathLst>
                <a:path w="10001" h="10000">
                  <a:moveTo>
                    <a:pt x="8762" y="0"/>
                  </a:moveTo>
                  <a:lnTo>
                    <a:pt x="10001" y="0"/>
                  </a:lnTo>
                  <a:lnTo>
                    <a:pt x="10001" y="10000"/>
                  </a:lnTo>
                  <a:lnTo>
                    <a:pt x="1" y="10000"/>
                  </a:lnTo>
                  <a:cubicBezTo>
                    <a:pt x="-2" y="9766"/>
                    <a:pt x="4" y="9586"/>
                    <a:pt x="1" y="9352"/>
                  </a:cubicBezTo>
                  <a:lnTo>
                    <a:pt x="8762" y="9346"/>
                  </a:lnTo>
                  <a:lnTo>
                    <a:pt x="8762" y="0"/>
                  </a:lnTo>
                  <a:close/>
                </a:path>
              </a:pathLst>
            </a:custGeom>
            <a:solidFill>
              <a:schemeClr val="tx2"/>
            </a:solidFill>
            <a:ln w="0">
              <a:noFill/>
              <a:prstDash val="solid"/>
              <a:round/>
              <a:headEnd/>
              <a:tailEnd/>
            </a:ln>
          </p:spPr>
        </p:sp>
      </p:grpSp>
    </p:spTree>
    <p:extLst>
      <p:ext uri="{BB962C8B-B14F-4D97-AF65-F5344CB8AC3E}">
        <p14:creationId xmlns:p14="http://schemas.microsoft.com/office/powerpoint/2010/main" val="19764576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FE867D58-37EE-47FC-A907-69393EC8F475}" type="datetimeFigureOut">
              <a:rPr lang="ru-RU" smtClean="0"/>
              <a:pPr/>
              <a:t>09.09.2024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21789A3E-B884-4C2D-82ED-70290F71C1CC}" type="slidenum">
              <a:rPr lang="ru-RU" smtClean="0"/>
              <a:pPr/>
              <a:t>‹#›</a:t>
            </a:fld>
            <a:endParaRPr lang="ru-RU"/>
          </a:p>
        </p:txBody>
      </p:sp>
    </p:spTree>
    <p:extLst>
      <p:ext uri="{BB962C8B-B14F-4D97-AF65-F5344CB8AC3E}">
        <p14:creationId xmlns:p14="http://schemas.microsoft.com/office/powerpoint/2010/main" val="22221941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73769" y="1301361"/>
            <a:ext cx="7209728" cy="2852737"/>
          </a:xfrm>
        </p:spPr>
        <p:txBody>
          <a:bodyPr anchor="b">
            <a:normAutofit/>
          </a:bodyPr>
          <a:lstStyle>
            <a:lvl1pPr algn="r">
              <a:defRPr sz="6000" cap="all" baseline="0">
                <a:solidFill>
                  <a:schemeClr val="tx2"/>
                </a:solidFill>
              </a:defRPr>
            </a:lvl1pPr>
          </a:lstStyle>
          <a:p>
            <a:r>
              <a:rPr lang="ru-RU"/>
              <a:t>Образец заголовка</a:t>
            </a:r>
            <a:endParaRPr lang="en-US" dirty="0"/>
          </a:p>
        </p:txBody>
      </p:sp>
      <p:sp>
        <p:nvSpPr>
          <p:cNvPr id="3" name="Text Placeholder 2"/>
          <p:cNvSpPr>
            <a:spLocks noGrp="1"/>
          </p:cNvSpPr>
          <p:nvPr>
            <p:ph type="body" idx="1"/>
          </p:nvPr>
        </p:nvSpPr>
        <p:spPr>
          <a:xfrm>
            <a:off x="573769" y="4216328"/>
            <a:ext cx="7209728" cy="1143324"/>
          </a:xfrm>
        </p:spPr>
        <p:txBody>
          <a:bodyPr/>
          <a:lstStyle>
            <a:lvl1pPr marL="0" indent="0" algn="r">
              <a:lnSpc>
                <a:spcPct val="112000"/>
              </a:lnSpc>
              <a:spcBef>
                <a:spcPts val="0"/>
              </a:spcBef>
              <a:spcAft>
                <a:spcPts val="0"/>
              </a:spcAft>
              <a:buNone/>
              <a:defRPr sz="1800">
                <a:solidFill>
                  <a:schemeClr val="tx2"/>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a:xfrm>
            <a:off x="554181" y="6453386"/>
            <a:ext cx="1216807" cy="404614"/>
          </a:xfrm>
        </p:spPr>
        <p:txBody>
          <a:bodyPr/>
          <a:lstStyle>
            <a:lvl1pPr>
              <a:defRPr>
                <a:solidFill>
                  <a:schemeClr val="tx2"/>
                </a:solidFill>
              </a:defRPr>
            </a:lvl1pPr>
          </a:lstStyle>
          <a:p>
            <a:fld id="{FE867D58-37EE-47FC-A907-69393EC8F475}" type="datetimeFigureOut">
              <a:rPr lang="ru-RU" smtClean="0"/>
              <a:pPr/>
              <a:t>09.09.2024</a:t>
            </a:fld>
            <a:endParaRPr lang="ru-RU"/>
          </a:p>
        </p:txBody>
      </p:sp>
      <p:sp>
        <p:nvSpPr>
          <p:cNvPr id="5" name="Footer Placeholder 4"/>
          <p:cNvSpPr>
            <a:spLocks noGrp="1"/>
          </p:cNvSpPr>
          <p:nvPr>
            <p:ph type="ftr" sz="quarter" idx="11"/>
          </p:nvPr>
        </p:nvSpPr>
        <p:spPr>
          <a:xfrm>
            <a:off x="1938234" y="6453386"/>
            <a:ext cx="5267533" cy="404614"/>
          </a:xfrm>
        </p:spPr>
        <p:txBody>
          <a:bodyPr/>
          <a:lstStyle>
            <a:lvl1pPr algn="ctr">
              <a:defRPr>
                <a:solidFill>
                  <a:schemeClr val="tx2"/>
                </a:solidFill>
              </a:defRPr>
            </a:lvl1pPr>
          </a:lstStyle>
          <a:p>
            <a:endParaRPr lang="ru-RU"/>
          </a:p>
        </p:txBody>
      </p:sp>
      <p:sp>
        <p:nvSpPr>
          <p:cNvPr id="6" name="Slide Number Placeholder 5"/>
          <p:cNvSpPr>
            <a:spLocks noGrp="1"/>
          </p:cNvSpPr>
          <p:nvPr>
            <p:ph type="sldNum" sz="quarter" idx="12"/>
          </p:nvPr>
        </p:nvSpPr>
        <p:spPr>
          <a:xfrm>
            <a:off x="7373012" y="6453386"/>
            <a:ext cx="1197219" cy="404614"/>
          </a:xfrm>
        </p:spPr>
        <p:txBody>
          <a:bodyPr/>
          <a:lstStyle>
            <a:lvl1pPr>
              <a:defRPr>
                <a:solidFill>
                  <a:schemeClr val="tx2"/>
                </a:solidFill>
              </a:defRPr>
            </a:lvl1pPr>
          </a:lstStyle>
          <a:p>
            <a:fld id="{21789A3E-B884-4C2D-82ED-70290F71C1CC}" type="slidenum">
              <a:rPr lang="ru-RU" smtClean="0"/>
              <a:pPr/>
              <a:t>‹#›</a:t>
            </a:fld>
            <a:endParaRPr lang="ru-RU"/>
          </a:p>
        </p:txBody>
      </p:sp>
      <p:sp>
        <p:nvSpPr>
          <p:cNvPr id="7" name="Freeform 6"/>
          <p:cNvSpPr/>
          <p:nvPr/>
        </p:nvSpPr>
        <p:spPr bwMode="auto">
          <a:xfrm>
            <a:off x="6113972" y="1685652"/>
            <a:ext cx="2456260" cy="4408488"/>
          </a:xfrm>
          <a:custGeom>
            <a:avLst/>
            <a:gdLst/>
            <a:ahLst/>
            <a:cxnLst/>
            <a:rect l="0" t="0" r="r" b="b"/>
            <a:pathLst>
              <a:path w="4125" h="5554">
                <a:moveTo>
                  <a:pt x="3614" y="0"/>
                </a:moveTo>
                <a:lnTo>
                  <a:pt x="4125" y="0"/>
                </a:lnTo>
                <a:lnTo>
                  <a:pt x="4125" y="5554"/>
                </a:lnTo>
                <a:lnTo>
                  <a:pt x="0" y="5554"/>
                </a:lnTo>
                <a:lnTo>
                  <a:pt x="0" y="5074"/>
                </a:lnTo>
                <a:lnTo>
                  <a:pt x="3614" y="5074"/>
                </a:lnTo>
                <a:lnTo>
                  <a:pt x="3614" y="0"/>
                </a:lnTo>
                <a:close/>
              </a:path>
            </a:pathLst>
          </a:custGeom>
          <a:solidFill>
            <a:schemeClr val="bg2"/>
          </a:solidFill>
          <a:ln w="0">
            <a:noFill/>
            <a:prstDash val="solid"/>
            <a:round/>
            <a:headEnd/>
            <a:tailEnd/>
          </a:ln>
        </p:spPr>
      </p:sp>
      <p:sp>
        <p:nvSpPr>
          <p:cNvPr id="8" name="Freeform 7" title="Crop Mark"/>
          <p:cNvSpPr/>
          <p:nvPr/>
        </p:nvSpPr>
        <p:spPr bwMode="auto">
          <a:xfrm>
            <a:off x="6113972" y="1685652"/>
            <a:ext cx="2456260" cy="4408488"/>
          </a:xfrm>
          <a:custGeom>
            <a:avLst/>
            <a:gdLst/>
            <a:ahLst/>
            <a:cxnLst/>
            <a:rect l="0" t="0" r="r" b="b"/>
            <a:pathLst>
              <a:path w="4125" h="5554">
                <a:moveTo>
                  <a:pt x="3614" y="0"/>
                </a:moveTo>
                <a:lnTo>
                  <a:pt x="4125" y="0"/>
                </a:lnTo>
                <a:lnTo>
                  <a:pt x="4125" y="5554"/>
                </a:lnTo>
                <a:lnTo>
                  <a:pt x="0" y="5554"/>
                </a:lnTo>
                <a:lnTo>
                  <a:pt x="0" y="5074"/>
                </a:lnTo>
                <a:lnTo>
                  <a:pt x="3614" y="5074"/>
                </a:lnTo>
                <a:lnTo>
                  <a:pt x="3614" y="0"/>
                </a:lnTo>
                <a:close/>
              </a:path>
            </a:pathLst>
          </a:custGeom>
          <a:solidFill>
            <a:schemeClr val="tx2"/>
          </a:solidFill>
          <a:ln w="0">
            <a:noFill/>
            <a:prstDash val="solid"/>
            <a:round/>
            <a:headEnd/>
            <a:tailEnd/>
          </a:ln>
        </p:spPr>
      </p:sp>
    </p:spTree>
    <p:extLst>
      <p:ext uri="{BB962C8B-B14F-4D97-AF65-F5344CB8AC3E}">
        <p14:creationId xmlns:p14="http://schemas.microsoft.com/office/powerpoint/2010/main" val="2193363315"/>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ru-RU"/>
              <a:t>Образец заголовка</a:t>
            </a:r>
            <a:endParaRPr lang="en-US" dirty="0"/>
          </a:p>
        </p:txBody>
      </p:sp>
      <p:sp>
        <p:nvSpPr>
          <p:cNvPr id="3" name="Content Placeholder 2"/>
          <p:cNvSpPr>
            <a:spLocks noGrp="1"/>
          </p:cNvSpPr>
          <p:nvPr>
            <p:ph sz="half" idx="1"/>
          </p:nvPr>
        </p:nvSpPr>
        <p:spPr>
          <a:xfrm>
            <a:off x="1028700" y="2286000"/>
            <a:ext cx="3335840" cy="3581401"/>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4894052" y="2286000"/>
            <a:ext cx="3335840" cy="3581401"/>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FE867D58-37EE-47FC-A907-69393EC8F475}" type="datetimeFigureOut">
              <a:rPr lang="ru-RU" smtClean="0"/>
              <a:pPr/>
              <a:t>09.09.2024</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21789A3E-B884-4C2D-82ED-70290F71C1CC}" type="slidenum">
              <a:rPr lang="ru-RU" smtClean="0"/>
              <a:pPr/>
              <a:t>‹#›</a:t>
            </a:fld>
            <a:endParaRPr lang="ru-RU"/>
          </a:p>
        </p:txBody>
      </p:sp>
    </p:spTree>
    <p:extLst>
      <p:ext uri="{BB962C8B-B14F-4D97-AF65-F5344CB8AC3E}">
        <p14:creationId xmlns:p14="http://schemas.microsoft.com/office/powerpoint/2010/main" val="25640149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1028700" y="685800"/>
            <a:ext cx="7200900" cy="1485900"/>
          </a:xfrm>
        </p:spPr>
        <p:txBody>
          <a:bodyPr/>
          <a:lstStyle>
            <a:lvl1pPr>
              <a:defRPr>
                <a:solidFill>
                  <a:schemeClr val="tx2"/>
                </a:solidFill>
              </a:defRPr>
            </a:lvl1pPr>
          </a:lstStyle>
          <a:p>
            <a:r>
              <a:rPr lang="ru-RU"/>
              <a:t>Образец заголовка</a:t>
            </a:r>
            <a:endParaRPr lang="en-US" dirty="0"/>
          </a:p>
        </p:txBody>
      </p:sp>
      <p:sp>
        <p:nvSpPr>
          <p:cNvPr id="3" name="Text Placeholder 2"/>
          <p:cNvSpPr>
            <a:spLocks noGrp="1"/>
          </p:cNvSpPr>
          <p:nvPr>
            <p:ph type="body" idx="1"/>
          </p:nvPr>
        </p:nvSpPr>
        <p:spPr>
          <a:xfrm>
            <a:off x="1028700" y="2340230"/>
            <a:ext cx="3335840" cy="823912"/>
          </a:xfrm>
        </p:spPr>
        <p:txBody>
          <a:bodyPr anchor="b">
            <a:noAutofit/>
          </a:bodyPr>
          <a:lstStyle>
            <a:lvl1pPr marL="0" indent="0">
              <a:lnSpc>
                <a:spcPct val="84000"/>
              </a:lnSpc>
              <a:spcBef>
                <a:spcPts val="0"/>
              </a:spcBef>
              <a:spcAft>
                <a:spcPts val="0"/>
              </a:spcAft>
              <a:buNone/>
              <a:defRPr sz="2400" b="0"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ru-RU"/>
              <a:t>Образец текста</a:t>
            </a:r>
          </a:p>
        </p:txBody>
      </p:sp>
      <p:sp>
        <p:nvSpPr>
          <p:cNvPr id="4" name="Content Placeholder 3"/>
          <p:cNvSpPr>
            <a:spLocks noGrp="1"/>
          </p:cNvSpPr>
          <p:nvPr>
            <p:ph sz="half" idx="2"/>
          </p:nvPr>
        </p:nvSpPr>
        <p:spPr>
          <a:xfrm>
            <a:off x="1028700" y="3305208"/>
            <a:ext cx="3335839"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4893760" y="2349754"/>
            <a:ext cx="3335840" cy="823912"/>
          </a:xfrm>
        </p:spPr>
        <p:txBody>
          <a:bodyPr anchor="b">
            <a:noAutofit/>
          </a:bodyPr>
          <a:lstStyle>
            <a:lvl1pPr marL="0" indent="0">
              <a:lnSpc>
                <a:spcPct val="84000"/>
              </a:lnSpc>
              <a:spcBef>
                <a:spcPts val="0"/>
              </a:spcBef>
              <a:spcAft>
                <a:spcPts val="0"/>
              </a:spcAft>
              <a:buNone/>
              <a:defRPr sz="2400" b="0"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ru-RU"/>
              <a:t>Образец текста</a:t>
            </a:r>
          </a:p>
        </p:txBody>
      </p:sp>
      <p:sp>
        <p:nvSpPr>
          <p:cNvPr id="6" name="Content Placeholder 5"/>
          <p:cNvSpPr>
            <a:spLocks noGrp="1"/>
          </p:cNvSpPr>
          <p:nvPr>
            <p:ph sz="quarter" idx="4"/>
          </p:nvPr>
        </p:nvSpPr>
        <p:spPr>
          <a:xfrm>
            <a:off x="4893760" y="3305208"/>
            <a:ext cx="3335840"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FE867D58-37EE-47FC-A907-69393EC8F475}" type="datetimeFigureOut">
              <a:rPr lang="ru-RU" smtClean="0"/>
              <a:pPr/>
              <a:t>09.09.2024</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21789A3E-B884-4C2D-82ED-70290F71C1CC}" type="slidenum">
              <a:rPr lang="ru-RU" smtClean="0"/>
              <a:pPr/>
              <a:t>‹#›</a:t>
            </a:fld>
            <a:endParaRPr lang="ru-RU"/>
          </a:p>
        </p:txBody>
      </p:sp>
    </p:spTree>
    <p:extLst>
      <p:ext uri="{BB962C8B-B14F-4D97-AF65-F5344CB8AC3E}">
        <p14:creationId xmlns:p14="http://schemas.microsoft.com/office/powerpoint/2010/main" val="15056273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FE867D58-37EE-47FC-A907-69393EC8F475}" type="datetimeFigureOut">
              <a:rPr lang="ru-RU" smtClean="0"/>
              <a:pPr/>
              <a:t>09.09.2024</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21789A3E-B884-4C2D-82ED-70290F71C1CC}" type="slidenum">
              <a:rPr lang="ru-RU" smtClean="0"/>
              <a:pPr/>
              <a:t>‹#›</a:t>
            </a:fld>
            <a:endParaRPr lang="ru-RU"/>
          </a:p>
        </p:txBody>
      </p:sp>
    </p:spTree>
    <p:extLst>
      <p:ext uri="{BB962C8B-B14F-4D97-AF65-F5344CB8AC3E}">
        <p14:creationId xmlns:p14="http://schemas.microsoft.com/office/powerpoint/2010/main" val="8224554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E867D58-37EE-47FC-A907-69393EC8F475}" type="datetimeFigureOut">
              <a:rPr lang="ru-RU" smtClean="0"/>
              <a:pPr/>
              <a:t>09.09.2024</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21789A3E-B884-4C2D-82ED-70290F71C1CC}" type="slidenum">
              <a:rPr lang="ru-RU" smtClean="0"/>
              <a:pPr/>
              <a:t>‹#›</a:t>
            </a:fld>
            <a:endParaRPr lang="ru-RU"/>
          </a:p>
        </p:txBody>
      </p:sp>
    </p:spTree>
    <p:extLst>
      <p:ext uri="{BB962C8B-B14F-4D97-AF65-F5344CB8AC3E}">
        <p14:creationId xmlns:p14="http://schemas.microsoft.com/office/powerpoint/2010/main" val="10288338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8" name="Rectangle 7" title="Background Shape"/>
          <p:cNvSpPr/>
          <p:nvPr/>
        </p:nvSpPr>
        <p:spPr>
          <a:xfrm>
            <a:off x="0" y="376"/>
            <a:ext cx="397764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542925" y="685800"/>
            <a:ext cx="2891790" cy="2157884"/>
          </a:xfrm>
        </p:spPr>
        <p:txBody>
          <a:bodyPr anchor="t">
            <a:noAutofit/>
          </a:bodyPr>
          <a:lstStyle>
            <a:lvl1pPr>
              <a:lnSpc>
                <a:spcPct val="84000"/>
              </a:lnSpc>
              <a:defRPr sz="4400" baseline="0">
                <a:solidFill>
                  <a:schemeClr val="tx2"/>
                </a:solidFill>
              </a:defRPr>
            </a:lvl1pPr>
          </a:lstStyle>
          <a:p>
            <a:r>
              <a:rPr lang="ru-RU"/>
              <a:t>Образец заголовка</a:t>
            </a:r>
            <a:endParaRPr lang="en-US" dirty="0"/>
          </a:p>
        </p:txBody>
      </p:sp>
      <p:sp>
        <p:nvSpPr>
          <p:cNvPr id="3" name="Content Placeholder 2"/>
          <p:cNvSpPr>
            <a:spLocks noGrp="1"/>
          </p:cNvSpPr>
          <p:nvPr>
            <p:ph idx="1"/>
          </p:nvPr>
        </p:nvSpPr>
        <p:spPr>
          <a:xfrm>
            <a:off x="4692015" y="685801"/>
            <a:ext cx="3909060" cy="5175250"/>
          </a:xfrm>
        </p:spPr>
        <p:txBody>
          <a:bodyPr/>
          <a:lstStyle>
            <a:lvl1pPr>
              <a:defRPr sz="1500"/>
            </a:lvl1pPr>
            <a:lvl2pPr>
              <a:defRPr sz="1500"/>
            </a:lvl2pPr>
            <a:lvl3pPr>
              <a:defRPr sz="1350"/>
            </a:lvl3pPr>
            <a:lvl4pPr>
              <a:defRPr sz="1350"/>
            </a:lvl4pPr>
            <a:lvl5pPr>
              <a:defRPr sz="1200"/>
            </a:lvl5pPr>
            <a:lvl6pPr>
              <a:defRPr sz="1200"/>
            </a:lvl6pPr>
            <a:lvl7pPr>
              <a:defRPr sz="1200"/>
            </a:lvl7pPr>
            <a:lvl8pPr>
              <a:defRPr sz="1200"/>
            </a:lvl8pPr>
            <a:lvl9pPr>
              <a:defRPr sz="12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542925" y="2856344"/>
            <a:ext cx="2891790" cy="3011056"/>
          </a:xfrm>
        </p:spPr>
        <p:txBody>
          <a:bodyPr>
            <a:normAutofit/>
          </a:bodyPr>
          <a:lstStyle>
            <a:lvl1pPr marL="0" indent="0">
              <a:lnSpc>
                <a:spcPct val="113000"/>
              </a:lnSpc>
              <a:spcBef>
                <a:spcPts val="0"/>
              </a:spcBef>
              <a:spcAft>
                <a:spcPts val="1500"/>
              </a:spcAft>
              <a:buNone/>
              <a:defRPr sz="16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ru-RU"/>
              <a:t>Образец текста</a:t>
            </a:r>
          </a:p>
        </p:txBody>
      </p:sp>
      <p:sp>
        <p:nvSpPr>
          <p:cNvPr id="5" name="Date Placeholder 4"/>
          <p:cNvSpPr>
            <a:spLocks noGrp="1"/>
          </p:cNvSpPr>
          <p:nvPr>
            <p:ph type="dt" sz="half" idx="10"/>
          </p:nvPr>
        </p:nvSpPr>
        <p:spPr>
          <a:xfrm>
            <a:off x="542925" y="6453386"/>
            <a:ext cx="903429" cy="404614"/>
          </a:xfrm>
        </p:spPr>
        <p:txBody>
          <a:bodyPr/>
          <a:lstStyle>
            <a:lvl1pPr>
              <a:defRPr>
                <a:solidFill>
                  <a:schemeClr val="tx2"/>
                </a:solidFill>
              </a:defRPr>
            </a:lvl1pPr>
          </a:lstStyle>
          <a:p>
            <a:fld id="{FE867D58-37EE-47FC-A907-69393EC8F475}" type="datetimeFigureOut">
              <a:rPr lang="ru-RU" smtClean="0"/>
              <a:pPr/>
              <a:t>09.09.2024</a:t>
            </a:fld>
            <a:endParaRPr lang="ru-RU"/>
          </a:p>
        </p:txBody>
      </p:sp>
      <p:sp>
        <p:nvSpPr>
          <p:cNvPr id="6" name="Footer Placeholder 5"/>
          <p:cNvSpPr>
            <a:spLocks noGrp="1"/>
          </p:cNvSpPr>
          <p:nvPr>
            <p:ph type="ftr" sz="quarter" idx="11"/>
          </p:nvPr>
        </p:nvSpPr>
        <p:spPr>
          <a:xfrm>
            <a:off x="1654459" y="6453386"/>
            <a:ext cx="1780256" cy="404614"/>
          </a:xfrm>
        </p:spPr>
        <p:txBody>
          <a:bodyPr/>
          <a:lstStyle>
            <a:lvl1pPr>
              <a:defRPr>
                <a:solidFill>
                  <a:schemeClr val="tx2"/>
                </a:solidFill>
              </a:defRPr>
            </a:lvl1pPr>
          </a:lstStyle>
          <a:p>
            <a:endParaRPr lang="ru-RU"/>
          </a:p>
        </p:txBody>
      </p:sp>
      <p:sp>
        <p:nvSpPr>
          <p:cNvPr id="7" name="Slide Number Placeholder 6"/>
          <p:cNvSpPr>
            <a:spLocks noGrp="1"/>
          </p:cNvSpPr>
          <p:nvPr>
            <p:ph type="sldNum" sz="quarter" idx="12"/>
          </p:nvPr>
        </p:nvSpPr>
        <p:spPr>
          <a:xfrm>
            <a:off x="7412355" y="6453386"/>
            <a:ext cx="1197219" cy="404614"/>
          </a:xfrm>
        </p:spPr>
        <p:txBody>
          <a:bodyPr/>
          <a:lstStyle>
            <a:lvl1pPr>
              <a:defRPr>
                <a:solidFill>
                  <a:schemeClr val="tx2"/>
                </a:solidFill>
              </a:defRPr>
            </a:lvl1pPr>
          </a:lstStyle>
          <a:p>
            <a:fld id="{21789A3E-B884-4C2D-82ED-70290F71C1CC}" type="slidenum">
              <a:rPr lang="ru-RU" smtClean="0"/>
              <a:pPr/>
              <a:t>‹#›</a:t>
            </a:fld>
            <a:endParaRPr lang="ru-RU"/>
          </a:p>
        </p:txBody>
      </p:sp>
      <p:sp>
        <p:nvSpPr>
          <p:cNvPr id="9" name="Rectangle 8"/>
          <p:cNvSpPr/>
          <p:nvPr/>
        </p:nvSpPr>
        <p:spPr>
          <a:xfrm>
            <a:off x="3977640"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title="Divider Bar"/>
          <p:cNvSpPr/>
          <p:nvPr/>
        </p:nvSpPr>
        <p:spPr>
          <a:xfrm>
            <a:off x="3977640"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07623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8" name="Rectangle 7" title="Background Shape"/>
          <p:cNvSpPr/>
          <p:nvPr/>
        </p:nvSpPr>
        <p:spPr>
          <a:xfrm>
            <a:off x="0" y="376"/>
            <a:ext cx="397764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542925" y="685800"/>
            <a:ext cx="2891790" cy="2157884"/>
          </a:xfrm>
        </p:spPr>
        <p:txBody>
          <a:bodyPr anchor="t">
            <a:normAutofit/>
          </a:bodyPr>
          <a:lstStyle>
            <a:lvl1pPr>
              <a:lnSpc>
                <a:spcPct val="84000"/>
              </a:lnSpc>
              <a:defRPr sz="4400" baseline="0"/>
            </a:lvl1pPr>
          </a:lstStyle>
          <a:p>
            <a:r>
              <a:rPr lang="ru-RU"/>
              <a:t>Образец заголовка</a:t>
            </a:r>
            <a:endParaRPr lang="en-US" dirty="0"/>
          </a:p>
        </p:txBody>
      </p:sp>
      <p:sp>
        <p:nvSpPr>
          <p:cNvPr id="3" name="Picture Placeholder 2"/>
          <p:cNvSpPr>
            <a:spLocks noGrp="1" noChangeAspect="1"/>
          </p:cNvSpPr>
          <p:nvPr>
            <p:ph type="pic" idx="1"/>
          </p:nvPr>
        </p:nvSpPr>
        <p:spPr>
          <a:xfrm>
            <a:off x="4149090" y="1"/>
            <a:ext cx="4994910" cy="6857999"/>
          </a:xfrm>
        </p:spPr>
        <p:txBody>
          <a:bodyPr anchor="t">
            <a:normAutofit/>
          </a:bodyPr>
          <a:lstStyle>
            <a:lvl1pPr marL="0" indent="0">
              <a:buNone/>
              <a:defRPr sz="1500"/>
            </a:lvl1pPr>
            <a:lvl2pPr marL="342900" indent="0">
              <a:buNone/>
              <a:defRPr sz="1500"/>
            </a:lvl2pPr>
            <a:lvl3pPr marL="685800" indent="0">
              <a:buNone/>
              <a:defRPr sz="15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ru-RU"/>
              <a:t>Вставка рисунка</a:t>
            </a:r>
            <a:endParaRPr lang="en-US" dirty="0"/>
          </a:p>
        </p:txBody>
      </p:sp>
      <p:sp>
        <p:nvSpPr>
          <p:cNvPr id="4" name="Text Placeholder 3"/>
          <p:cNvSpPr>
            <a:spLocks noGrp="1"/>
          </p:cNvSpPr>
          <p:nvPr>
            <p:ph type="body" sz="half" idx="2"/>
          </p:nvPr>
        </p:nvSpPr>
        <p:spPr>
          <a:xfrm>
            <a:off x="542925" y="2855968"/>
            <a:ext cx="2891790" cy="3011432"/>
          </a:xfrm>
        </p:spPr>
        <p:txBody>
          <a:bodyPr>
            <a:normAutofit/>
          </a:bodyPr>
          <a:lstStyle>
            <a:lvl1pPr marL="0" indent="0">
              <a:lnSpc>
                <a:spcPct val="113000"/>
              </a:lnSpc>
              <a:spcBef>
                <a:spcPts val="0"/>
              </a:spcBef>
              <a:spcAft>
                <a:spcPts val="1500"/>
              </a:spcAft>
              <a:buNone/>
              <a:defRPr sz="16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ru-RU"/>
              <a:t>Образец текста</a:t>
            </a:r>
          </a:p>
        </p:txBody>
      </p:sp>
      <p:sp>
        <p:nvSpPr>
          <p:cNvPr id="5" name="Date Placeholder 4"/>
          <p:cNvSpPr>
            <a:spLocks noGrp="1"/>
          </p:cNvSpPr>
          <p:nvPr>
            <p:ph type="dt" sz="half" idx="10"/>
          </p:nvPr>
        </p:nvSpPr>
        <p:spPr>
          <a:xfrm>
            <a:off x="542925" y="6453386"/>
            <a:ext cx="903429" cy="404614"/>
          </a:xfrm>
        </p:spPr>
        <p:txBody>
          <a:bodyPr/>
          <a:lstStyle>
            <a:lvl1pPr>
              <a:defRPr>
                <a:solidFill>
                  <a:schemeClr val="tx2"/>
                </a:solidFill>
              </a:defRPr>
            </a:lvl1pPr>
          </a:lstStyle>
          <a:p>
            <a:fld id="{FE867D58-37EE-47FC-A907-69393EC8F475}" type="datetimeFigureOut">
              <a:rPr lang="ru-RU" smtClean="0"/>
              <a:pPr/>
              <a:t>09.09.2024</a:t>
            </a:fld>
            <a:endParaRPr lang="ru-RU"/>
          </a:p>
        </p:txBody>
      </p:sp>
      <p:sp>
        <p:nvSpPr>
          <p:cNvPr id="6" name="Footer Placeholder 5"/>
          <p:cNvSpPr>
            <a:spLocks noGrp="1"/>
          </p:cNvSpPr>
          <p:nvPr>
            <p:ph type="ftr" sz="quarter" idx="11"/>
          </p:nvPr>
        </p:nvSpPr>
        <p:spPr>
          <a:xfrm>
            <a:off x="1654459" y="6453386"/>
            <a:ext cx="1780256" cy="404614"/>
          </a:xfrm>
        </p:spPr>
        <p:txBody>
          <a:bodyPr/>
          <a:lstStyle>
            <a:lvl1pPr>
              <a:defRPr>
                <a:solidFill>
                  <a:schemeClr val="tx2"/>
                </a:solidFill>
              </a:defRPr>
            </a:lvl1pPr>
          </a:lstStyle>
          <a:p>
            <a:endParaRPr lang="ru-RU"/>
          </a:p>
        </p:txBody>
      </p:sp>
      <p:sp>
        <p:nvSpPr>
          <p:cNvPr id="7" name="Slide Number Placeholder 6"/>
          <p:cNvSpPr>
            <a:spLocks noGrp="1"/>
          </p:cNvSpPr>
          <p:nvPr>
            <p:ph type="sldNum" sz="quarter" idx="12"/>
          </p:nvPr>
        </p:nvSpPr>
        <p:spPr>
          <a:xfrm>
            <a:off x="7412355" y="6453386"/>
            <a:ext cx="1197219" cy="404614"/>
          </a:xfrm>
        </p:spPr>
        <p:txBody>
          <a:bodyPr/>
          <a:lstStyle>
            <a:lvl1pPr>
              <a:defRPr>
                <a:solidFill>
                  <a:schemeClr val="tx2"/>
                </a:solidFill>
              </a:defRPr>
            </a:lvl1pPr>
          </a:lstStyle>
          <a:p>
            <a:fld id="{21789A3E-B884-4C2D-82ED-70290F71C1CC}" type="slidenum">
              <a:rPr lang="ru-RU" smtClean="0"/>
              <a:pPr/>
              <a:t>‹#›</a:t>
            </a:fld>
            <a:endParaRPr lang="ru-RU"/>
          </a:p>
        </p:txBody>
      </p:sp>
      <p:sp>
        <p:nvSpPr>
          <p:cNvPr id="9" name="Rectangle 8"/>
          <p:cNvSpPr/>
          <p:nvPr/>
        </p:nvSpPr>
        <p:spPr>
          <a:xfrm>
            <a:off x="3977640"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title="Divider Bar"/>
          <p:cNvSpPr/>
          <p:nvPr/>
        </p:nvSpPr>
        <p:spPr>
          <a:xfrm>
            <a:off x="3977640"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7736224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a:xfrm>
            <a:off x="1028700" y="2295526"/>
            <a:ext cx="7200900" cy="3571875"/>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FE867D58-37EE-47FC-A907-69393EC8F475}" type="datetimeFigureOut">
              <a:rPr lang="ru-RU" smtClean="0"/>
              <a:pPr/>
              <a:t>09.09.2024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21789A3E-B884-4C2D-82ED-70290F71C1CC}" type="slidenum">
              <a:rPr lang="ru-RU" smtClean="0"/>
              <a:pPr/>
              <a:t>‹#›</a:t>
            </a:fld>
            <a:endParaRPr lang="ru-RU"/>
          </a:p>
        </p:txBody>
      </p:sp>
    </p:spTree>
    <p:extLst>
      <p:ext uri="{BB962C8B-B14F-4D97-AF65-F5344CB8AC3E}">
        <p14:creationId xmlns:p14="http://schemas.microsoft.com/office/powerpoint/2010/main" val="21547878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80797" y="624156"/>
            <a:ext cx="1490950" cy="5243244"/>
          </a:xfrm>
        </p:spPr>
        <p:txBody>
          <a:bodyPr vert="eaVert"/>
          <a:lstStyle/>
          <a:p>
            <a:r>
              <a:rPr lang="ru-RU"/>
              <a:t>Образец заголовка</a:t>
            </a:r>
            <a:endParaRPr lang="en-US" dirty="0"/>
          </a:p>
        </p:txBody>
      </p:sp>
      <p:sp>
        <p:nvSpPr>
          <p:cNvPr id="3" name="Vertical Text Placeholder 2"/>
          <p:cNvSpPr>
            <a:spLocks noGrp="1"/>
          </p:cNvSpPr>
          <p:nvPr>
            <p:ph type="body" orient="vert" idx="1"/>
          </p:nvPr>
        </p:nvSpPr>
        <p:spPr>
          <a:xfrm>
            <a:off x="1028700" y="624156"/>
            <a:ext cx="5724525" cy="5243244"/>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FE867D58-37EE-47FC-A907-69393EC8F475}" type="datetimeFigureOut">
              <a:rPr lang="ru-RU" smtClean="0"/>
              <a:pPr/>
              <a:t>09.09.2024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21789A3E-B884-4C2D-82ED-70290F71C1CC}" type="slidenum">
              <a:rPr lang="ru-RU" smtClean="0"/>
              <a:pPr/>
              <a:t>‹#›</a:t>
            </a:fld>
            <a:endParaRPr lang="ru-RU"/>
          </a:p>
        </p:txBody>
      </p:sp>
    </p:spTree>
    <p:extLst>
      <p:ext uri="{BB962C8B-B14F-4D97-AF65-F5344CB8AC3E}">
        <p14:creationId xmlns:p14="http://schemas.microsoft.com/office/powerpoint/2010/main" val="36037375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8700" y="685800"/>
            <a:ext cx="7200900" cy="1485900"/>
          </a:xfrm>
          <a:prstGeom prst="rect">
            <a:avLst/>
          </a:prstGeom>
        </p:spPr>
        <p:txBody>
          <a:bodyPr vert="horz" lIns="91440" tIns="45720" rIns="91440" bIns="45720" rtlCol="0" anchor="t">
            <a:normAutofit/>
          </a:bodyPr>
          <a:lstStyle/>
          <a:p>
            <a:r>
              <a:rPr lang="ru-RU"/>
              <a:t>Образец заголовка</a:t>
            </a:r>
            <a:endParaRPr lang="en-US" dirty="0"/>
          </a:p>
        </p:txBody>
      </p:sp>
      <p:sp>
        <p:nvSpPr>
          <p:cNvPr id="3" name="Text Placeholder 2"/>
          <p:cNvSpPr>
            <a:spLocks noGrp="1"/>
          </p:cNvSpPr>
          <p:nvPr>
            <p:ph type="body" idx="1"/>
          </p:nvPr>
        </p:nvSpPr>
        <p:spPr>
          <a:xfrm>
            <a:off x="1028700" y="2286000"/>
            <a:ext cx="7200900" cy="3581400"/>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1042987" y="6453386"/>
            <a:ext cx="903429" cy="404614"/>
          </a:xfrm>
          <a:prstGeom prst="rect">
            <a:avLst/>
          </a:prstGeom>
        </p:spPr>
        <p:txBody>
          <a:bodyPr vert="horz" lIns="91440" tIns="45720" rIns="91440" bIns="45720" rtlCol="0" anchor="ctr"/>
          <a:lstStyle>
            <a:lvl1pPr algn="l">
              <a:defRPr sz="1000" baseline="0">
                <a:solidFill>
                  <a:schemeClr val="tx2"/>
                </a:solidFill>
              </a:defRPr>
            </a:lvl1pPr>
          </a:lstStyle>
          <a:p>
            <a:fld id="{FE867D58-37EE-47FC-A907-69393EC8F475}" type="datetimeFigureOut">
              <a:rPr lang="ru-RU" smtClean="0"/>
              <a:pPr/>
              <a:t>09.09.2024</a:t>
            </a:fld>
            <a:endParaRPr lang="ru-RU"/>
          </a:p>
        </p:txBody>
      </p:sp>
      <p:sp>
        <p:nvSpPr>
          <p:cNvPr id="5" name="Footer Placeholder 4"/>
          <p:cNvSpPr>
            <a:spLocks noGrp="1"/>
          </p:cNvSpPr>
          <p:nvPr>
            <p:ph type="ftr" sz="quarter" idx="3"/>
          </p:nvPr>
        </p:nvSpPr>
        <p:spPr>
          <a:xfrm>
            <a:off x="2170173" y="6453386"/>
            <a:ext cx="4710623" cy="404614"/>
          </a:xfrm>
          <a:prstGeom prst="rect">
            <a:avLst/>
          </a:prstGeom>
        </p:spPr>
        <p:txBody>
          <a:bodyPr vert="horz" lIns="91440" tIns="45720" rIns="91440" bIns="45720" rtlCol="0" anchor="ctr"/>
          <a:lstStyle>
            <a:lvl1pPr algn="l">
              <a:defRPr sz="1000" baseline="0">
                <a:solidFill>
                  <a:schemeClr val="tx2"/>
                </a:solidFill>
              </a:defRPr>
            </a:lvl1pPr>
          </a:lstStyle>
          <a:p>
            <a:endParaRPr lang="ru-RU"/>
          </a:p>
        </p:txBody>
      </p:sp>
      <p:sp>
        <p:nvSpPr>
          <p:cNvPr id="6" name="Slide Number Placeholder 5"/>
          <p:cNvSpPr>
            <a:spLocks noGrp="1"/>
          </p:cNvSpPr>
          <p:nvPr>
            <p:ph type="sldNum" sz="quarter" idx="4"/>
          </p:nvPr>
        </p:nvSpPr>
        <p:spPr>
          <a:xfrm>
            <a:off x="7104552" y="6453386"/>
            <a:ext cx="1197219" cy="404614"/>
          </a:xfrm>
          <a:prstGeom prst="rect">
            <a:avLst/>
          </a:prstGeom>
        </p:spPr>
        <p:txBody>
          <a:bodyPr vert="horz" lIns="91440" tIns="45720" rIns="91440" bIns="45720" rtlCol="0" anchor="ctr"/>
          <a:lstStyle>
            <a:lvl1pPr algn="r">
              <a:defRPr sz="1000" baseline="0">
                <a:solidFill>
                  <a:schemeClr val="tx2"/>
                </a:solidFill>
              </a:defRPr>
            </a:lvl1pPr>
          </a:lstStyle>
          <a:p>
            <a:fld id="{21789A3E-B884-4C2D-82ED-70290F71C1CC}" type="slidenum">
              <a:rPr lang="ru-RU" smtClean="0"/>
              <a:pPr/>
              <a:t>‹#›</a:t>
            </a:fld>
            <a:endParaRPr lang="ru-RU"/>
          </a:p>
        </p:txBody>
      </p:sp>
      <p:sp>
        <p:nvSpPr>
          <p:cNvPr id="9" name="Rectangle 8"/>
          <p:cNvSpPr/>
          <p:nvPr/>
        </p:nvSpPr>
        <p:spPr>
          <a:xfrm>
            <a:off x="358571"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title="Side bar"/>
          <p:cNvSpPr/>
          <p:nvPr/>
        </p:nvSpPr>
        <p:spPr>
          <a:xfrm>
            <a:off x="358571"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73277682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89000"/>
        </a:lnSpc>
        <a:spcBef>
          <a:spcPct val="0"/>
        </a:spcBef>
        <a:buNone/>
        <a:defRPr sz="4400" kern="1200" baseline="0">
          <a:solidFill>
            <a:schemeClr val="tx2"/>
          </a:solidFill>
          <a:latin typeface="+mj-lt"/>
          <a:ea typeface="+mj-ea"/>
          <a:cs typeface="+mj-cs"/>
        </a:defRPr>
      </a:lvl1pPr>
    </p:titleStyle>
    <p:bodyStyle>
      <a:lvl1pPr marL="384048" indent="-384048" algn="l" defTabSz="6858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6912">
          <p15:clr>
            <a:srgbClr val="F26B43"/>
          </p15:clr>
        </p15:guide>
        <p15:guide id="2" pos="936">
          <p15:clr>
            <a:srgbClr val="F26B43"/>
          </p15:clr>
        </p15:guide>
        <p15:guide id="3" pos="864">
          <p15:clr>
            <a:srgbClr val="F26B43"/>
          </p15:clr>
        </p15:guide>
        <p15:guide id="0" orient="horz" pos="1368">
          <p15:clr>
            <a:srgbClr val="F26B43"/>
          </p15:clr>
        </p15:guide>
        <p15:guide id="4" orient="horz" pos="1440">
          <p15:clr>
            <a:srgbClr val="F26B43"/>
          </p15:clr>
        </p15:guide>
        <p15:guide id="5" orient="horz" pos="3696">
          <p15:clr>
            <a:srgbClr val="F26B43"/>
          </p15:clr>
        </p15:guide>
        <p15:guide id="6" orient="horz" pos="432">
          <p15:clr>
            <a:srgbClr val="F26B43"/>
          </p15:clr>
        </p15:guide>
        <p15:guide id="7" orient="horz" pos="1512">
          <p15:clr>
            <a:srgbClr val="F26B43"/>
          </p15:clr>
        </p15:guide>
        <p15:guide id="8" pos="5184">
          <p15:clr>
            <a:srgbClr val="F26B43"/>
          </p15:clr>
        </p15:guide>
        <p15:guide id="9" pos="702">
          <p15:clr>
            <a:srgbClr val="F26B43"/>
          </p15:clr>
        </p15:guide>
        <p15:guide id="10" pos="648">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a:extLst>
              <a:ext uri="{FF2B5EF4-FFF2-40B4-BE49-F238E27FC236}">
                <a16:creationId xmlns:a16="http://schemas.microsoft.com/office/drawing/2014/main" id="{E523A6BF-445B-4388-8C17-48E01CDC7F22}"/>
              </a:ext>
            </a:extLst>
          </p:cNvPr>
          <p:cNvSpPr/>
          <p:nvPr/>
        </p:nvSpPr>
        <p:spPr>
          <a:xfrm>
            <a:off x="1115616" y="1870136"/>
            <a:ext cx="7632848" cy="1569660"/>
          </a:xfrm>
          <a:prstGeom prst="rect">
            <a:avLst/>
          </a:prstGeom>
        </p:spPr>
        <p:txBody>
          <a:bodyPr wrap="square">
            <a:spAutoFit/>
          </a:bodyPr>
          <a:lstStyle/>
          <a:p>
            <a:pPr algn="ctr"/>
            <a:endParaRPr lang="en-US" sz="2400" b="1" dirty="0">
              <a:latin typeface="Times New Roman" panose="02020603050405020304" pitchFamily="18" charset="0"/>
              <a:cs typeface="Times New Roman" panose="02020603050405020304" pitchFamily="18" charset="0"/>
            </a:endParaRPr>
          </a:p>
          <a:p>
            <a:pPr algn="ctr"/>
            <a:r>
              <a:rPr lang="en-US" sz="2400" b="1" dirty="0">
                <a:latin typeface="Times New Roman" panose="02020603050405020304" pitchFamily="18" charset="0"/>
                <a:cs typeface="Times New Roman" panose="02020603050405020304" pitchFamily="18" charset="0"/>
              </a:rPr>
              <a:t>TOPIC 8. ARRANGEMENT OF BASES AND FOUNDATIONS IN AREAS UNDER WHICH THERE ARE UNDERGROUND WORKINGS</a:t>
            </a:r>
            <a:endParaRPr lang="uk-UA" sz="24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293980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Прямоугольник 7">
            <a:extLst>
              <a:ext uri="{FF2B5EF4-FFF2-40B4-BE49-F238E27FC236}">
                <a16:creationId xmlns:a16="http://schemas.microsoft.com/office/drawing/2014/main" id="{CFEE4CF8-93B4-4C1A-86B1-B73EFED48082}"/>
              </a:ext>
            </a:extLst>
          </p:cNvPr>
          <p:cNvSpPr/>
          <p:nvPr/>
        </p:nvSpPr>
        <p:spPr>
          <a:xfrm>
            <a:off x="4181691" y="631700"/>
            <a:ext cx="1157689" cy="461665"/>
          </a:xfrm>
          <a:prstGeom prst="rect">
            <a:avLst/>
          </a:prstGeom>
        </p:spPr>
        <p:txBody>
          <a:bodyPr wrap="none">
            <a:spAutoFit/>
          </a:bodyPr>
          <a:lstStyle/>
          <a:p>
            <a:r>
              <a:rPr lang="en-US" sz="2400" dirty="0">
                <a:latin typeface="Times New Roman" panose="02020603050405020304" pitchFamily="18" charset="0"/>
                <a:cs typeface="Times New Roman" panose="02020603050405020304" pitchFamily="18" charset="0"/>
              </a:rPr>
              <a:t>Content</a:t>
            </a:r>
            <a:endParaRPr lang="uk-UA" sz="2400" dirty="0">
              <a:latin typeface="Times New Roman" panose="02020603050405020304" pitchFamily="18" charset="0"/>
              <a:cs typeface="Times New Roman" panose="02020603050405020304" pitchFamily="18" charset="0"/>
            </a:endParaRPr>
          </a:p>
        </p:txBody>
      </p:sp>
      <p:sp>
        <p:nvSpPr>
          <p:cNvPr id="4" name="Прямоугольник 3">
            <a:extLst>
              <a:ext uri="{FF2B5EF4-FFF2-40B4-BE49-F238E27FC236}">
                <a16:creationId xmlns:a16="http://schemas.microsoft.com/office/drawing/2014/main" id="{88AB935B-AA0B-42F0-8D64-C7230F74D7D8}"/>
              </a:ext>
            </a:extLst>
          </p:cNvPr>
          <p:cNvSpPr/>
          <p:nvPr/>
        </p:nvSpPr>
        <p:spPr>
          <a:xfrm>
            <a:off x="971600" y="1412776"/>
            <a:ext cx="2752677" cy="400110"/>
          </a:xfrm>
          <a:prstGeom prst="rect">
            <a:avLst/>
          </a:prstGeom>
        </p:spPr>
        <p:txBody>
          <a:bodyPr wrap="none">
            <a:spAutoFit/>
          </a:bodyPr>
          <a:lstStyle/>
          <a:p>
            <a:pPr lvl="0" indent="450850" algn="ctr" fontAlgn="base">
              <a:spcBef>
                <a:spcPct val="0"/>
              </a:spcBef>
              <a:spcAft>
                <a:spcPct val="0"/>
              </a:spcAft>
            </a:pPr>
            <a:r>
              <a:rPr lang="en-US" sz="2000" dirty="0">
                <a:solidFill>
                  <a:srgbClr val="000000"/>
                </a:solidFill>
                <a:latin typeface="Times New Roman" pitchFamily="18" charset="0"/>
                <a:ea typeface="Times New Roman" pitchFamily="18" charset="0"/>
                <a:cs typeface="Times New Roman" pitchFamily="18" charset="0"/>
              </a:rPr>
              <a:t>1. Undermining area</a:t>
            </a:r>
          </a:p>
        </p:txBody>
      </p:sp>
      <p:sp>
        <p:nvSpPr>
          <p:cNvPr id="5" name="Прямоугольник 4">
            <a:extLst>
              <a:ext uri="{FF2B5EF4-FFF2-40B4-BE49-F238E27FC236}">
                <a16:creationId xmlns:a16="http://schemas.microsoft.com/office/drawing/2014/main" id="{50A1E617-D8AC-4132-8612-56A296390A84}"/>
              </a:ext>
            </a:extLst>
          </p:cNvPr>
          <p:cNvSpPr/>
          <p:nvPr/>
        </p:nvSpPr>
        <p:spPr>
          <a:xfrm>
            <a:off x="971600" y="1797460"/>
            <a:ext cx="6840760" cy="707886"/>
          </a:xfrm>
          <a:prstGeom prst="rect">
            <a:avLst/>
          </a:prstGeom>
        </p:spPr>
        <p:txBody>
          <a:bodyPr wrap="square">
            <a:spAutoFit/>
          </a:bodyPr>
          <a:lstStyle/>
          <a:p>
            <a:pPr lvl="0" indent="450850" fontAlgn="base">
              <a:spcBef>
                <a:spcPct val="0"/>
              </a:spcBef>
              <a:spcAft>
                <a:spcPct val="0"/>
              </a:spcAft>
            </a:pPr>
            <a:r>
              <a:rPr lang="en-US" sz="2000" dirty="0">
                <a:solidFill>
                  <a:srgbClr val="000000"/>
                </a:solidFill>
                <a:latin typeface="Times New Roman" pitchFamily="18" charset="0"/>
                <a:ea typeface="Times New Roman" pitchFamily="18" charset="0"/>
                <a:cs typeface="Times New Roman" pitchFamily="18" charset="0"/>
              </a:rPr>
              <a:t>2. Protection measures for buildings and structures in the</a:t>
            </a:r>
          </a:p>
          <a:p>
            <a:pPr lvl="0" indent="450850" fontAlgn="base">
              <a:spcBef>
                <a:spcPct val="0"/>
              </a:spcBef>
              <a:spcAft>
                <a:spcPct val="0"/>
              </a:spcAft>
            </a:pPr>
            <a:r>
              <a:rPr lang="en-US" sz="2000" dirty="0">
                <a:solidFill>
                  <a:srgbClr val="000000"/>
                </a:solidFill>
                <a:latin typeface="Times New Roman" pitchFamily="18" charset="0"/>
                <a:ea typeface="Times New Roman" pitchFamily="18" charset="0"/>
                <a:cs typeface="Times New Roman" pitchFamily="18" charset="0"/>
              </a:rPr>
              <a:t>    undermining area </a:t>
            </a:r>
          </a:p>
        </p:txBody>
      </p:sp>
      <p:sp>
        <p:nvSpPr>
          <p:cNvPr id="6" name="Прямоугольник 5">
            <a:extLst>
              <a:ext uri="{FF2B5EF4-FFF2-40B4-BE49-F238E27FC236}">
                <a16:creationId xmlns:a16="http://schemas.microsoft.com/office/drawing/2014/main" id="{850A14A2-B6AA-4B19-9DFC-F60A55E6300D}"/>
              </a:ext>
            </a:extLst>
          </p:cNvPr>
          <p:cNvSpPr/>
          <p:nvPr/>
        </p:nvSpPr>
        <p:spPr>
          <a:xfrm>
            <a:off x="1421159" y="2505346"/>
            <a:ext cx="3746538" cy="400110"/>
          </a:xfrm>
          <a:prstGeom prst="rect">
            <a:avLst/>
          </a:prstGeom>
        </p:spPr>
        <p:txBody>
          <a:bodyPr wrap="none">
            <a:spAutoFit/>
          </a:bodyPr>
          <a:lstStyle/>
          <a:p>
            <a:r>
              <a:rPr lang="en-US" sz="2000" dirty="0">
                <a:latin typeface="Times New Roman" pitchFamily="18" charset="0"/>
                <a:ea typeface="Times New Roman" pitchFamily="18" charset="0"/>
                <a:cs typeface="Times New Roman" pitchFamily="18" charset="0"/>
              </a:rPr>
              <a:t>3. Geological protection measures </a:t>
            </a:r>
            <a:endParaRPr lang="uk-UA" sz="2000" dirty="0"/>
          </a:p>
        </p:txBody>
      </p:sp>
      <p:sp>
        <p:nvSpPr>
          <p:cNvPr id="7" name="Прямоугольник 6">
            <a:extLst>
              <a:ext uri="{FF2B5EF4-FFF2-40B4-BE49-F238E27FC236}">
                <a16:creationId xmlns:a16="http://schemas.microsoft.com/office/drawing/2014/main" id="{FA914BB7-8EF7-4EF3-A700-33A0F886DC75}"/>
              </a:ext>
            </a:extLst>
          </p:cNvPr>
          <p:cNvSpPr/>
          <p:nvPr/>
        </p:nvSpPr>
        <p:spPr>
          <a:xfrm>
            <a:off x="1454987" y="2951585"/>
            <a:ext cx="4572000" cy="400110"/>
          </a:xfrm>
          <a:prstGeom prst="rect">
            <a:avLst/>
          </a:prstGeom>
        </p:spPr>
        <p:txBody>
          <a:bodyPr>
            <a:spAutoFit/>
          </a:bodyPr>
          <a:lstStyle/>
          <a:p>
            <a:r>
              <a:rPr lang="en-US" sz="2000" dirty="0">
                <a:latin typeface="Times New Roman" pitchFamily="18" charset="0"/>
                <a:ea typeface="Times New Roman" pitchFamily="18" charset="0"/>
                <a:cs typeface="Times New Roman" pitchFamily="18" charset="0"/>
              </a:rPr>
              <a:t>4. Geotechnical protection measures </a:t>
            </a:r>
            <a:endParaRPr lang="uk-UA" sz="2000" dirty="0"/>
          </a:p>
        </p:txBody>
      </p:sp>
      <p:sp>
        <p:nvSpPr>
          <p:cNvPr id="9" name="Прямоугольник 8">
            <a:extLst>
              <a:ext uri="{FF2B5EF4-FFF2-40B4-BE49-F238E27FC236}">
                <a16:creationId xmlns:a16="http://schemas.microsoft.com/office/drawing/2014/main" id="{87B63BF0-ED2E-4322-87B9-AD4EDE360A6A}"/>
              </a:ext>
            </a:extLst>
          </p:cNvPr>
          <p:cNvSpPr/>
          <p:nvPr/>
        </p:nvSpPr>
        <p:spPr>
          <a:xfrm>
            <a:off x="1458685" y="3366394"/>
            <a:ext cx="3631122" cy="400110"/>
          </a:xfrm>
          <a:prstGeom prst="rect">
            <a:avLst/>
          </a:prstGeom>
        </p:spPr>
        <p:txBody>
          <a:bodyPr wrap="none">
            <a:spAutoFit/>
          </a:bodyPr>
          <a:lstStyle/>
          <a:p>
            <a:r>
              <a:rPr lang="en-US" sz="2000" dirty="0">
                <a:latin typeface="Times New Roman" pitchFamily="18" charset="0"/>
                <a:ea typeface="Times New Roman" pitchFamily="18" charset="0"/>
                <a:cs typeface="Times New Roman" pitchFamily="18" charset="0"/>
              </a:rPr>
              <a:t>5. Structural protection measures </a:t>
            </a:r>
            <a:endParaRPr lang="uk-UA" sz="2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a:extLst>
              <a:ext uri="{FF2B5EF4-FFF2-40B4-BE49-F238E27FC236}">
                <a16:creationId xmlns:a16="http://schemas.microsoft.com/office/drawing/2014/main" id="{723BB65A-4689-4125-90F9-D6E09CA72E37}"/>
              </a:ext>
            </a:extLst>
          </p:cNvPr>
          <p:cNvSpPr>
            <a:spLocks noChangeArrowheads="1"/>
          </p:cNvSpPr>
          <p:nvPr/>
        </p:nvSpPr>
        <p:spPr bwMode="auto">
          <a:xfrm>
            <a:off x="683568" y="116632"/>
            <a:ext cx="8286808" cy="483209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indent="450850" algn="ctr" fontAlgn="base">
              <a:spcBef>
                <a:spcPct val="0"/>
              </a:spcBef>
              <a:spcAft>
                <a:spcPct val="0"/>
              </a:spcAft>
            </a:pPr>
            <a:r>
              <a:rPr lang="en-US" sz="2200" b="1" dirty="0">
                <a:solidFill>
                  <a:srgbClr val="000000"/>
                </a:solidFill>
                <a:latin typeface="Times New Roman" pitchFamily="18" charset="0"/>
                <a:ea typeface="Times New Roman" pitchFamily="18" charset="0"/>
                <a:cs typeface="Times New Roman" pitchFamily="18" charset="0"/>
              </a:rPr>
              <a:t>UNDERMINING AREA</a:t>
            </a:r>
          </a:p>
          <a:p>
            <a:pPr lvl="0" indent="450850" algn="just" fontAlgn="base">
              <a:spcBef>
                <a:spcPct val="0"/>
              </a:spcBef>
              <a:spcAft>
                <a:spcPct val="0"/>
              </a:spcAft>
            </a:pPr>
            <a:r>
              <a:rPr lang="en-US" sz="2200" dirty="0">
                <a:solidFill>
                  <a:srgbClr val="000000"/>
                </a:solidFill>
                <a:latin typeface="Times New Roman" pitchFamily="18" charset="0"/>
                <a:ea typeface="Times New Roman" pitchFamily="18" charset="0"/>
                <a:cs typeface="Times New Roman" pitchFamily="18" charset="0"/>
              </a:rPr>
              <a:t>Undermining area is a territory on which uneven, rapid or gradual subsidence of the earth’s surface and settlement of the foundations of buildings or structures can occur as a result of underground mining activities.</a:t>
            </a:r>
          </a:p>
          <a:p>
            <a:pPr lvl="0" indent="450850" algn="just" fontAlgn="base">
              <a:spcBef>
                <a:spcPct val="0"/>
              </a:spcBef>
              <a:spcAft>
                <a:spcPct val="0"/>
              </a:spcAft>
            </a:pPr>
            <a:r>
              <a:rPr lang="en-US" sz="2200" dirty="0">
                <a:solidFill>
                  <a:srgbClr val="000000"/>
                </a:solidFill>
                <a:latin typeface="Times New Roman" pitchFamily="18" charset="0"/>
                <a:ea typeface="Times New Roman" pitchFamily="18" charset="0"/>
                <a:cs typeface="Times New Roman" pitchFamily="18" charset="0"/>
              </a:rPr>
              <a:t>Underworking of territories is mostly carried out for the following types of works:</a:t>
            </a:r>
          </a:p>
          <a:p>
            <a:pPr lvl="0" indent="450850" algn="just" fontAlgn="base">
              <a:spcBef>
                <a:spcPct val="0"/>
              </a:spcBef>
              <a:spcAft>
                <a:spcPct val="0"/>
              </a:spcAft>
            </a:pPr>
            <a:r>
              <a:rPr lang="en-US" sz="2200" dirty="0">
                <a:solidFill>
                  <a:srgbClr val="000000"/>
                </a:solidFill>
                <a:latin typeface="Times New Roman" pitchFamily="18" charset="0"/>
                <a:ea typeface="Times New Roman" pitchFamily="18" charset="0"/>
                <a:cs typeface="Times New Roman" pitchFamily="18" charset="0"/>
              </a:rPr>
              <a:t>• construction of underground structures for mining and extraction of coal and minerals;</a:t>
            </a:r>
          </a:p>
          <a:p>
            <a:pPr lvl="0" indent="450850" algn="just" fontAlgn="base">
              <a:spcBef>
                <a:spcPct val="0"/>
              </a:spcBef>
              <a:spcAft>
                <a:spcPct val="0"/>
              </a:spcAft>
            </a:pPr>
            <a:r>
              <a:rPr lang="en-US" sz="2200" dirty="0">
                <a:solidFill>
                  <a:srgbClr val="000000"/>
                </a:solidFill>
                <a:latin typeface="Times New Roman" pitchFamily="18" charset="0"/>
                <a:ea typeface="Times New Roman" pitchFamily="18" charset="0"/>
                <a:cs typeface="Times New Roman" pitchFamily="18" charset="0"/>
              </a:rPr>
              <a:t>• underground tunneling, collectors, construction of subways and other underground urban infrastructure;</a:t>
            </a:r>
          </a:p>
          <a:p>
            <a:pPr lvl="0" indent="450850" algn="just" fontAlgn="base">
              <a:spcBef>
                <a:spcPct val="0"/>
              </a:spcBef>
              <a:spcAft>
                <a:spcPct val="0"/>
              </a:spcAft>
            </a:pPr>
            <a:r>
              <a:rPr lang="en-US" sz="2200" dirty="0">
                <a:solidFill>
                  <a:srgbClr val="000000"/>
                </a:solidFill>
                <a:latin typeface="Times New Roman" pitchFamily="18" charset="0"/>
                <a:ea typeface="Times New Roman" pitchFamily="18" charset="0"/>
                <a:cs typeface="Times New Roman" pitchFamily="18" charset="0"/>
              </a:rPr>
              <a:t>• gas and oil production in large volumes, intensive pumping of groundwater.</a:t>
            </a:r>
          </a:p>
          <a:p>
            <a:pPr lvl="0" indent="450850" algn="just" fontAlgn="base">
              <a:spcBef>
                <a:spcPct val="0"/>
              </a:spcBef>
              <a:spcAft>
                <a:spcPct val="0"/>
              </a:spcAft>
            </a:pPr>
            <a:endParaRPr kumimoji="0" lang="ru-RU" sz="2200" i="0" u="none" strike="noStrike" cap="none" normalizeH="0" baseline="0" dirty="0">
              <a:ln>
                <a:noFill/>
              </a:ln>
              <a:solidFill>
                <a:schemeClr val="tx1"/>
              </a:solidFill>
              <a:effectLst/>
              <a:latin typeface="Times New Roman" pitchFamily="18" charset="0"/>
              <a:cs typeface="Times New Roman" pitchFamily="18" charset="0"/>
            </a:endParaRPr>
          </a:p>
        </p:txBody>
      </p:sp>
      <p:sp>
        <p:nvSpPr>
          <p:cNvPr id="5" name="Rectangle 3">
            <a:extLst>
              <a:ext uri="{FF2B5EF4-FFF2-40B4-BE49-F238E27FC236}">
                <a16:creationId xmlns:a16="http://schemas.microsoft.com/office/drawing/2014/main" id="{F625B700-C7CB-4D97-871A-00A2958A768B}"/>
              </a:ext>
            </a:extLst>
          </p:cNvPr>
          <p:cNvSpPr>
            <a:spLocks noChangeArrowheads="1"/>
          </p:cNvSpPr>
          <p:nvPr/>
        </p:nvSpPr>
        <p:spPr bwMode="auto">
          <a:xfrm>
            <a:off x="660043" y="5013176"/>
            <a:ext cx="8429684" cy="132343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indent="450850" algn="just" fontAlgn="base">
              <a:spcBef>
                <a:spcPct val="0"/>
              </a:spcBef>
              <a:spcAft>
                <a:spcPct val="0"/>
              </a:spcAft>
            </a:pPr>
            <a:r>
              <a:rPr lang="en-US" sz="2000" dirty="0">
                <a:solidFill>
                  <a:srgbClr val="000000"/>
                </a:solidFill>
                <a:latin typeface="Times New Roman" pitchFamily="18" charset="0"/>
                <a:ea typeface="Times New Roman" pitchFamily="18" charset="0"/>
                <a:cs typeface="Times New Roman" pitchFamily="18" charset="0"/>
              </a:rPr>
              <a:t>DBN B.1.1-5-2000 “Building and structures on undermining  territories and </a:t>
            </a:r>
            <a:r>
              <a:rPr lang="en-US" sz="2000" dirty="0" err="1">
                <a:solidFill>
                  <a:srgbClr val="000000"/>
                </a:solidFill>
                <a:latin typeface="Times New Roman" pitchFamily="18" charset="0"/>
                <a:ea typeface="Times New Roman" pitchFamily="18" charset="0"/>
                <a:cs typeface="Times New Roman" pitchFamily="18" charset="0"/>
              </a:rPr>
              <a:t>subsidiing</a:t>
            </a:r>
            <a:r>
              <a:rPr lang="en-US" sz="2000" dirty="0">
                <a:solidFill>
                  <a:srgbClr val="000000"/>
                </a:solidFill>
                <a:latin typeface="Times New Roman" pitchFamily="18" charset="0"/>
                <a:ea typeface="Times New Roman" pitchFamily="18" charset="0"/>
                <a:cs typeface="Times New Roman" pitchFamily="18" charset="0"/>
              </a:rPr>
              <a:t> soils". Buildings and structures on undermining  territories. State Committee of Construction, Architecture and Building Policy of Ukraine. – [Ch. I.] – Kyiv: 2000. – 66p.</a:t>
            </a:r>
            <a:endParaRPr kumimoji="0" lang="ru-RU" sz="2000" b="0" i="0" u="none" strike="noStrike" cap="none" normalizeH="0" baseline="0" dirty="0">
              <a:ln>
                <a:noFill/>
              </a:ln>
              <a:solidFill>
                <a:schemeClr val="tx1"/>
              </a:solidFill>
              <a:effectLst/>
              <a:latin typeface="Times New Roman" pitchFamily="18" charset="0"/>
              <a:cs typeface="Times New Roman" pitchFamily="18" charset="0"/>
            </a:endParaRPr>
          </a:p>
        </p:txBody>
      </p:sp>
    </p:spTree>
    <p:extLst>
      <p:ext uri="{BB962C8B-B14F-4D97-AF65-F5344CB8AC3E}">
        <p14:creationId xmlns:p14="http://schemas.microsoft.com/office/powerpoint/2010/main" val="34146345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D2A6E291-B087-4ADE-9CA7-909C0BD376EC}"/>
              </a:ext>
            </a:extLst>
          </p:cNvPr>
          <p:cNvSpPr/>
          <p:nvPr/>
        </p:nvSpPr>
        <p:spPr>
          <a:xfrm>
            <a:off x="755576" y="2996952"/>
            <a:ext cx="8139340" cy="1883464"/>
          </a:xfrm>
          <a:prstGeom prst="rect">
            <a:avLst/>
          </a:prstGeom>
        </p:spPr>
        <p:txBody>
          <a:bodyPr wrap="square">
            <a:spAutoFit/>
          </a:bodyPr>
          <a:lstStyle/>
          <a:p>
            <a:pPr algn="just">
              <a:lnSpc>
                <a:spcPct val="150000"/>
              </a:lnSpc>
            </a:pPr>
            <a:r>
              <a:rPr lang="en-US" sz="2000" i="1" dirty="0">
                <a:latin typeface="Times New Roman" panose="02020603050405020304" pitchFamily="18" charset="0"/>
                <a:ea typeface="Calibri" panose="020F0502020204030204" pitchFamily="34" charset="0"/>
              </a:rPr>
              <a:t>Dips and troughs</a:t>
            </a:r>
            <a:r>
              <a:rPr lang="en-US" sz="2000" dirty="0">
                <a:latin typeface="Times New Roman" panose="02020603050405020304" pitchFamily="18" charset="0"/>
                <a:ea typeface="Calibri" panose="020F0502020204030204" pitchFamily="34" charset="0"/>
              </a:rPr>
              <a:t> formed on the surface vary in shape and size. For example, round shaped failures occur after the development of medium size reservoir deposits of thickness between 1.5–3 m and larger, with horizontal or slightly inclined occurrence. </a:t>
            </a:r>
            <a:endParaRPr lang="uk-UA" sz="2000" dirty="0"/>
          </a:p>
        </p:txBody>
      </p:sp>
      <p:sp>
        <p:nvSpPr>
          <p:cNvPr id="3" name="Прямоугольник 2">
            <a:extLst>
              <a:ext uri="{FF2B5EF4-FFF2-40B4-BE49-F238E27FC236}">
                <a16:creationId xmlns:a16="http://schemas.microsoft.com/office/drawing/2014/main" id="{1F67DA8D-C7D4-4737-9258-7F9938025739}"/>
              </a:ext>
            </a:extLst>
          </p:cNvPr>
          <p:cNvSpPr/>
          <p:nvPr/>
        </p:nvSpPr>
        <p:spPr>
          <a:xfrm>
            <a:off x="755576" y="116632"/>
            <a:ext cx="7992888" cy="2806987"/>
          </a:xfrm>
          <a:prstGeom prst="rect">
            <a:avLst/>
          </a:prstGeom>
        </p:spPr>
        <p:txBody>
          <a:bodyPr wrap="square">
            <a:spAutoFit/>
          </a:bodyPr>
          <a:lstStyle/>
          <a:p>
            <a:pPr lvl="0" indent="450850" algn="just" fontAlgn="base">
              <a:lnSpc>
                <a:spcPct val="150000"/>
              </a:lnSpc>
              <a:spcBef>
                <a:spcPct val="0"/>
              </a:spcBef>
              <a:spcAft>
                <a:spcPct val="0"/>
              </a:spcAft>
            </a:pPr>
            <a:r>
              <a:rPr lang="en-US" sz="2000" i="1" dirty="0">
                <a:solidFill>
                  <a:srgbClr val="000000"/>
                </a:solidFill>
                <a:latin typeface="Times New Roman" pitchFamily="18" charset="0"/>
                <a:ea typeface="Times New Roman" pitchFamily="18" charset="0"/>
                <a:cs typeface="Times New Roman" pitchFamily="18" charset="0"/>
              </a:rPr>
              <a:t>Trough </a:t>
            </a:r>
            <a:r>
              <a:rPr lang="en-US" sz="2000" dirty="0">
                <a:solidFill>
                  <a:srgbClr val="000000"/>
                </a:solidFill>
                <a:latin typeface="Times New Roman" pitchFamily="18" charset="0"/>
                <a:ea typeface="Times New Roman" pitchFamily="18" charset="0"/>
                <a:cs typeface="Times New Roman" pitchFamily="18" charset="0"/>
              </a:rPr>
              <a:t>– a depression appears on the earth’s surface due to horizontal and vertical shifts (inclination, curvature due tension or compression) which occur in connection with underground mining (Fig. 1,2). The magnitudes of the deformations depend on the depth and area of mining operations, the volume of soil extracted during tunneling or the construction of underground structures.</a:t>
            </a:r>
            <a:endParaRPr lang="ru-RU" sz="2000" dirty="0">
              <a:latin typeface="Times New Roman" pitchFamily="18" charset="0"/>
              <a:cs typeface="Times New Roman"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Рисунок 7" descr="C:\Documents and Settings\Admin\Рабочий стол\Фото к ПОСОБИЮ\подраб терр\sinkhole.jpg"/>
          <p:cNvPicPr>
            <a:picLocks noChangeAspect="1" noChangeArrowheads="1"/>
          </p:cNvPicPr>
          <p:nvPr/>
        </p:nvPicPr>
        <p:blipFill>
          <a:blip r:embed="rId2" cstate="print"/>
          <a:srcRect/>
          <a:stretch>
            <a:fillRect/>
          </a:stretch>
        </p:blipFill>
        <p:spPr bwMode="auto">
          <a:xfrm>
            <a:off x="642910" y="357166"/>
            <a:ext cx="7850413" cy="4857784"/>
          </a:xfrm>
          <a:prstGeom prst="rect">
            <a:avLst/>
          </a:prstGeom>
          <a:noFill/>
          <a:ln w="9525">
            <a:noFill/>
            <a:miter lim="800000"/>
            <a:headEnd/>
            <a:tailEnd/>
          </a:ln>
        </p:spPr>
      </p:pic>
      <p:sp>
        <p:nvSpPr>
          <p:cNvPr id="5" name="Прямоугольник 4"/>
          <p:cNvSpPr/>
          <p:nvPr/>
        </p:nvSpPr>
        <p:spPr>
          <a:xfrm>
            <a:off x="1071538" y="5572140"/>
            <a:ext cx="7072362" cy="707886"/>
          </a:xfrm>
          <a:prstGeom prst="rect">
            <a:avLst/>
          </a:prstGeom>
        </p:spPr>
        <p:txBody>
          <a:bodyPr wrap="square">
            <a:spAutoFit/>
          </a:bodyPr>
          <a:lstStyle/>
          <a:p>
            <a:pPr algn="ctr"/>
            <a:r>
              <a:rPr lang="en-US" sz="2000" dirty="0">
                <a:latin typeface="Times New Roman" pitchFamily="18" charset="0"/>
                <a:cs typeface="Times New Roman" pitchFamily="18" charset="0"/>
              </a:rPr>
              <a:t>Fig.1. Destruction of buildings during the subsidence of the earth’s surface in the form of a trough</a:t>
            </a:r>
            <a:endParaRPr lang="ru-RU" sz="2000" dirty="0">
              <a:latin typeface="Times New Roman" pitchFamily="18" charset="0"/>
              <a:cs typeface="Times New Roman"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3"/>
          <p:cNvSpPr>
            <a:spLocks noChangeArrowheads="1"/>
          </p:cNvSpPr>
          <p:nvPr/>
        </p:nvSpPr>
        <p:spPr bwMode="auto">
          <a:xfrm>
            <a:off x="661801" y="4672880"/>
            <a:ext cx="8429684" cy="132343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just" fontAlgn="base">
              <a:spcBef>
                <a:spcPct val="0"/>
              </a:spcBef>
              <a:spcAft>
                <a:spcPct val="0"/>
              </a:spcAft>
            </a:pPr>
            <a:r>
              <a:rPr lang="en-US" sz="2000" dirty="0">
                <a:solidFill>
                  <a:srgbClr val="000000"/>
                </a:solidFill>
                <a:latin typeface="Times New Roman" pitchFamily="18" charset="0"/>
                <a:ea typeface="Times New Roman" pitchFamily="18" charset="0"/>
                <a:cs typeface="Times New Roman" pitchFamily="18" charset="0"/>
              </a:rPr>
              <a:t>Fig. 2. The scheme of movement of the points of the earth’s surface (a) and the distribution of deformations in the subsidence trough during the development of the coal seam (b): 1 – horizontal displacement; 2 – stretching areas; 3 – compression area; 4 – surface subsidence</a:t>
            </a:r>
            <a:endParaRPr kumimoji="0" lang="ru-RU" sz="2000" b="0" i="0" u="none" strike="noStrike" cap="none" normalizeH="0" baseline="0" dirty="0">
              <a:ln>
                <a:noFill/>
              </a:ln>
              <a:solidFill>
                <a:schemeClr val="tx1"/>
              </a:solidFill>
              <a:effectLst/>
              <a:latin typeface="Times New Roman" pitchFamily="18" charset="0"/>
              <a:cs typeface="Times New Roman" pitchFamily="18" charset="0"/>
            </a:endParaRPr>
          </a:p>
        </p:txBody>
      </p:sp>
      <p:pic>
        <p:nvPicPr>
          <p:cNvPr id="2" name="Рисунок 1">
            <a:extLst>
              <a:ext uri="{FF2B5EF4-FFF2-40B4-BE49-F238E27FC236}">
                <a16:creationId xmlns:a16="http://schemas.microsoft.com/office/drawing/2014/main" id="{E01C4B35-B5F1-4C4E-9C1B-C12660220CB8}"/>
              </a:ext>
            </a:extLst>
          </p:cNvPr>
          <p:cNvPicPr>
            <a:picLocks noChangeAspect="1"/>
          </p:cNvPicPr>
          <p:nvPr/>
        </p:nvPicPr>
        <p:blipFill>
          <a:blip r:embed="rId2"/>
          <a:stretch>
            <a:fillRect/>
          </a:stretch>
        </p:blipFill>
        <p:spPr>
          <a:xfrm>
            <a:off x="899592" y="1088740"/>
            <a:ext cx="7623333" cy="2808312"/>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a16="http://schemas.microsoft.com/office/drawing/2014/main" id="{5FC73021-3F5B-4884-B89E-B2B44DFDA773}"/>
              </a:ext>
            </a:extLst>
          </p:cNvPr>
          <p:cNvPicPr>
            <a:picLocks noChangeAspect="1"/>
          </p:cNvPicPr>
          <p:nvPr/>
        </p:nvPicPr>
        <p:blipFill>
          <a:blip r:embed="rId2"/>
          <a:stretch>
            <a:fillRect/>
          </a:stretch>
        </p:blipFill>
        <p:spPr>
          <a:xfrm>
            <a:off x="683568" y="165466"/>
            <a:ext cx="5439027" cy="2520280"/>
          </a:xfrm>
          <a:prstGeom prst="rect">
            <a:avLst/>
          </a:prstGeom>
        </p:spPr>
      </p:pic>
      <p:sp>
        <p:nvSpPr>
          <p:cNvPr id="6" name="Прямоугольник 5">
            <a:extLst>
              <a:ext uri="{FF2B5EF4-FFF2-40B4-BE49-F238E27FC236}">
                <a16:creationId xmlns:a16="http://schemas.microsoft.com/office/drawing/2014/main" id="{CC6EAF8B-587B-4728-9CA6-E98CAA6C7145}"/>
              </a:ext>
            </a:extLst>
          </p:cNvPr>
          <p:cNvSpPr/>
          <p:nvPr/>
        </p:nvSpPr>
        <p:spPr>
          <a:xfrm>
            <a:off x="6300192" y="332656"/>
            <a:ext cx="2553861" cy="1323439"/>
          </a:xfrm>
          <a:prstGeom prst="rect">
            <a:avLst/>
          </a:prstGeom>
        </p:spPr>
        <p:txBody>
          <a:bodyPr wrap="square">
            <a:spAutoFit/>
          </a:bodyPr>
          <a:lstStyle/>
          <a:p>
            <a:r>
              <a:rPr lang="en-US" sz="2000" dirty="0">
                <a:latin typeface="Times New Roman" panose="02020603050405020304" pitchFamily="18" charset="0"/>
                <a:cs typeface="Times New Roman" panose="02020603050405020304" pitchFamily="18" charset="0"/>
              </a:rPr>
              <a:t>Fig.3. Scheme of the trough of subsidence over the underground tunnel excavation</a:t>
            </a:r>
            <a:endParaRPr lang="uk-UA" sz="2000" dirty="0">
              <a:latin typeface="Times New Roman" panose="02020603050405020304" pitchFamily="18" charset="0"/>
              <a:cs typeface="Times New Roman" panose="02020603050405020304" pitchFamily="18" charset="0"/>
            </a:endParaRPr>
          </a:p>
        </p:txBody>
      </p:sp>
      <p:sp>
        <p:nvSpPr>
          <p:cNvPr id="10" name="Прямоугольник 9">
            <a:extLst>
              <a:ext uri="{FF2B5EF4-FFF2-40B4-BE49-F238E27FC236}">
                <a16:creationId xmlns:a16="http://schemas.microsoft.com/office/drawing/2014/main" id="{1F2DA83A-B6C5-4954-923F-7CC5B9EC3A06}"/>
              </a:ext>
            </a:extLst>
          </p:cNvPr>
          <p:cNvSpPr/>
          <p:nvPr/>
        </p:nvSpPr>
        <p:spPr>
          <a:xfrm>
            <a:off x="611560" y="2852936"/>
            <a:ext cx="8760223" cy="3477875"/>
          </a:xfrm>
          <a:prstGeom prst="rect">
            <a:avLst/>
          </a:prstGeom>
        </p:spPr>
        <p:txBody>
          <a:bodyPr wrap="square">
            <a:spAutoFit/>
          </a:bodyPr>
          <a:lstStyle/>
          <a:p>
            <a:r>
              <a:rPr lang="en-US" sz="2000" dirty="0">
                <a:latin typeface="Times New Roman" panose="02020603050405020304" pitchFamily="18" charset="0"/>
                <a:cs typeface="Times New Roman" panose="02020603050405020304" pitchFamily="18" charset="0"/>
              </a:rPr>
              <a:t>S</a:t>
            </a:r>
            <a:r>
              <a:rPr lang="en-US" sz="1500" dirty="0">
                <a:latin typeface="Times New Roman" panose="02020603050405020304" pitchFamily="18" charset="0"/>
                <a:cs typeface="Times New Roman" panose="02020603050405020304" pitchFamily="18" charset="0"/>
              </a:rPr>
              <a:t>0</a:t>
            </a:r>
            <a:r>
              <a:rPr lang="en-US" sz="2000" dirty="0">
                <a:latin typeface="Times New Roman" panose="02020603050405020304" pitchFamily="18" charset="0"/>
                <a:cs typeface="Times New Roman" panose="02020603050405020304" pitchFamily="18" charset="0"/>
              </a:rPr>
              <a:t> – the value of the maximum subsidence of the earth’s surface under the influence of underground mining, which normally occurs directly above the underground cavity;</a:t>
            </a:r>
          </a:p>
          <a:p>
            <a:r>
              <a:rPr lang="en-US" sz="2000" dirty="0">
                <a:latin typeface="Times New Roman" panose="02020603050405020304" pitchFamily="18" charset="0"/>
                <a:cs typeface="Times New Roman" panose="02020603050405020304" pitchFamily="18" charset="0"/>
              </a:rPr>
              <a:t>B – the width of the trough, i.e. the distance between surface points at which subsidence is zero or not more than 10–15 mm;</a:t>
            </a:r>
          </a:p>
          <a:p>
            <a:r>
              <a:rPr lang="uk-UA" sz="2000" dirty="0">
                <a:latin typeface="Times New Roman" panose="02020603050405020304" pitchFamily="18" charset="0"/>
                <a:cs typeface="Times New Roman" panose="02020603050405020304" pitchFamily="18" charset="0"/>
              </a:rPr>
              <a:t>Н</a:t>
            </a:r>
            <a:r>
              <a:rPr lang="en-US" sz="2000" dirty="0">
                <a:latin typeface="Times New Roman" panose="02020603050405020304" pitchFamily="18" charset="0"/>
                <a:cs typeface="Times New Roman" panose="02020603050405020304" pitchFamily="18" charset="0"/>
              </a:rPr>
              <a:t> – the depth of the roof of the worked-out space during the tunneling;</a:t>
            </a:r>
          </a:p>
          <a:p>
            <a:r>
              <a:rPr lang="en-US" sz="2000" dirty="0">
                <a:latin typeface="Times New Roman" panose="02020603050405020304" pitchFamily="18" charset="0"/>
                <a:cs typeface="Times New Roman" panose="02020603050405020304" pitchFamily="18" charset="0"/>
              </a:rPr>
              <a:t>D</a:t>
            </a:r>
            <a:r>
              <a:rPr lang="en-US" sz="1600" dirty="0">
                <a:latin typeface="Times New Roman" panose="02020603050405020304" pitchFamily="18" charset="0"/>
                <a:cs typeface="Times New Roman" panose="02020603050405020304" pitchFamily="18" charset="0"/>
              </a:rPr>
              <a:t>0</a:t>
            </a:r>
            <a:r>
              <a:rPr lang="en-US" sz="2000" dirty="0">
                <a:latin typeface="Times New Roman" panose="02020603050405020304" pitchFamily="18" charset="0"/>
                <a:cs typeface="Times New Roman" panose="02020603050405020304" pitchFamily="18" charset="0"/>
              </a:rPr>
              <a:t> is the characteristic size of the underground mine;</a:t>
            </a:r>
          </a:p>
          <a:p>
            <a:r>
              <a:rPr lang="en-US" sz="2000" dirty="0">
                <a:latin typeface="Times New Roman" panose="02020603050405020304" pitchFamily="18" charset="0"/>
                <a:cs typeface="Times New Roman" panose="02020603050405020304" pitchFamily="18" charset="0"/>
              </a:rPr>
              <a:t>μ – boundary angle of displacement (angle of inclination of the lines connecting the output contour with the boundary points of the displacement trough);</a:t>
            </a:r>
          </a:p>
          <a:p>
            <a:r>
              <a:rPr lang="en-US" sz="2000" dirty="0">
                <a:latin typeface="Times New Roman" panose="02020603050405020304" pitchFamily="18" charset="0"/>
                <a:cs typeface="Times New Roman" panose="02020603050405020304" pitchFamily="18" charset="0"/>
              </a:rPr>
              <a:t>δ – the amount of technological exhaustion (the difference between the actual diameter of the worked output and the outer diameter of the lining of the tunnel).</a:t>
            </a:r>
            <a:endParaRPr lang="uk-UA"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946057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Рисунок 8" descr="C:\Documents and Settings\Admin\Рабочий стол\Фото к ПОСОБИЮ\подраб терр\1359493275_doseng.org_china-hole-001.jpg"/>
          <p:cNvPicPr>
            <a:picLocks noChangeAspect="1" noChangeArrowheads="1"/>
          </p:cNvPicPr>
          <p:nvPr/>
        </p:nvPicPr>
        <p:blipFill>
          <a:blip r:embed="rId2" cstate="print"/>
          <a:srcRect/>
          <a:stretch>
            <a:fillRect/>
          </a:stretch>
        </p:blipFill>
        <p:spPr bwMode="auto">
          <a:xfrm>
            <a:off x="714348" y="357166"/>
            <a:ext cx="7566070" cy="4857784"/>
          </a:xfrm>
          <a:prstGeom prst="rect">
            <a:avLst/>
          </a:prstGeom>
          <a:noFill/>
          <a:ln w="9525">
            <a:noFill/>
            <a:miter lim="800000"/>
            <a:headEnd/>
            <a:tailEnd/>
          </a:ln>
        </p:spPr>
      </p:pic>
      <p:sp>
        <p:nvSpPr>
          <p:cNvPr id="17411" name="Rectangle 3"/>
          <p:cNvSpPr>
            <a:spLocks noChangeArrowheads="1"/>
          </p:cNvSpPr>
          <p:nvPr/>
        </p:nvSpPr>
        <p:spPr bwMode="auto">
          <a:xfrm>
            <a:off x="1082101" y="5403993"/>
            <a:ext cx="6979796" cy="40011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algn="ctr" fontAlgn="base">
              <a:spcBef>
                <a:spcPct val="0"/>
              </a:spcBef>
              <a:spcAft>
                <a:spcPct val="0"/>
              </a:spcAft>
            </a:pPr>
            <a:r>
              <a:rPr lang="en-US" sz="2000" dirty="0">
                <a:solidFill>
                  <a:srgbClr val="000000"/>
                </a:solidFill>
                <a:latin typeface="Times New Roman" pitchFamily="18" charset="0"/>
                <a:ea typeface="Times New Roman" pitchFamily="18" charset="0"/>
                <a:cs typeface="Times New Roman" pitchFamily="18" charset="0"/>
              </a:rPr>
              <a:t>Fig. 4. Failure in the construction of subway in Guangzhou, China</a:t>
            </a:r>
            <a:endParaRPr kumimoji="0" lang="ru-RU" sz="2000" b="0" i="0" u="none" strike="noStrike" cap="none" normalizeH="0" baseline="0" dirty="0">
              <a:ln>
                <a:noFill/>
              </a:ln>
              <a:solidFill>
                <a:schemeClr val="tx1"/>
              </a:solidFill>
              <a:effectLst/>
              <a:latin typeface="Times New Roman" pitchFamily="18" charset="0"/>
              <a:cs typeface="Times New Roman" pitchFamily="18"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Рисунок 2" descr="C:\Documents and Settings\Admin\Рабочий стол\Фото к ПОСОБИЮ\подраб терр\Кривой Рог rinok1_1.jpg"/>
          <p:cNvPicPr>
            <a:picLocks noChangeAspect="1" noChangeArrowheads="1"/>
          </p:cNvPicPr>
          <p:nvPr/>
        </p:nvPicPr>
        <p:blipFill>
          <a:blip r:embed="rId2" cstate="print"/>
          <a:srcRect/>
          <a:stretch>
            <a:fillRect/>
          </a:stretch>
        </p:blipFill>
        <p:spPr bwMode="auto">
          <a:xfrm>
            <a:off x="1331640" y="404664"/>
            <a:ext cx="7301248" cy="5184576"/>
          </a:xfrm>
          <a:prstGeom prst="rect">
            <a:avLst/>
          </a:prstGeom>
          <a:noFill/>
          <a:ln w="9525">
            <a:noFill/>
            <a:miter lim="800000"/>
            <a:headEnd/>
            <a:tailEnd/>
          </a:ln>
        </p:spPr>
      </p:pic>
      <p:sp>
        <p:nvSpPr>
          <p:cNvPr id="18435" name="Rectangle 3"/>
          <p:cNvSpPr>
            <a:spLocks noChangeArrowheads="1"/>
          </p:cNvSpPr>
          <p:nvPr/>
        </p:nvSpPr>
        <p:spPr bwMode="auto">
          <a:xfrm>
            <a:off x="665253" y="5866819"/>
            <a:ext cx="8001056" cy="70788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ctr" fontAlgn="base">
              <a:spcBef>
                <a:spcPct val="0"/>
              </a:spcBef>
              <a:spcAft>
                <a:spcPct val="0"/>
              </a:spcAft>
            </a:pPr>
            <a:r>
              <a:rPr lang="en-US" sz="2000" dirty="0">
                <a:solidFill>
                  <a:srgbClr val="000000"/>
                </a:solidFill>
                <a:latin typeface="Times New Roman" pitchFamily="18" charset="0"/>
                <a:ea typeface="Times New Roman" pitchFamily="18" charset="0"/>
                <a:cs typeface="Times New Roman" pitchFamily="18" charset="0"/>
              </a:rPr>
              <a:t>Fig. 5. Failure in the mined-out space during iron ore mining (the central market of the city of </a:t>
            </a:r>
            <a:r>
              <a:rPr lang="en-US" sz="2000" dirty="0" err="1">
                <a:solidFill>
                  <a:srgbClr val="000000"/>
                </a:solidFill>
                <a:latin typeface="Times New Roman" pitchFamily="18" charset="0"/>
                <a:ea typeface="Times New Roman" pitchFamily="18" charset="0"/>
                <a:cs typeface="Times New Roman" pitchFamily="18" charset="0"/>
              </a:rPr>
              <a:t>Kriviy</a:t>
            </a:r>
            <a:r>
              <a:rPr lang="en-US" sz="2000" dirty="0">
                <a:solidFill>
                  <a:srgbClr val="000000"/>
                </a:solidFill>
                <a:latin typeface="Times New Roman" pitchFamily="18" charset="0"/>
                <a:ea typeface="Times New Roman" pitchFamily="18" charset="0"/>
                <a:cs typeface="Times New Roman" pitchFamily="18" charset="0"/>
              </a:rPr>
              <a:t> Rig)</a:t>
            </a:r>
            <a:endParaRPr kumimoji="0" lang="ru-RU" sz="2000" b="0" i="0" u="none" strike="noStrike" cap="none" normalizeH="0" baseline="0" dirty="0">
              <a:ln>
                <a:noFill/>
              </a:ln>
              <a:solidFill>
                <a:schemeClr val="tx1"/>
              </a:solidFill>
              <a:effectLst/>
              <a:latin typeface="Times New Roman" pitchFamily="18" charset="0"/>
              <a:cs typeface="Times New Roman" pitchFamily="18"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Рисунок 3" descr="C:\Documents and Settings\Admin\Рабочий стол\Фото к ПОСОБИЮ\подраб терр\Китай TSSVvDmqhPg.jpg"/>
          <p:cNvPicPr>
            <a:picLocks noChangeAspect="1" noChangeArrowheads="1"/>
          </p:cNvPicPr>
          <p:nvPr/>
        </p:nvPicPr>
        <p:blipFill>
          <a:blip r:embed="rId2" cstate="print"/>
          <a:srcRect/>
          <a:stretch>
            <a:fillRect/>
          </a:stretch>
        </p:blipFill>
        <p:spPr bwMode="auto">
          <a:xfrm>
            <a:off x="964365" y="332656"/>
            <a:ext cx="7286676" cy="4931052"/>
          </a:xfrm>
          <a:prstGeom prst="rect">
            <a:avLst/>
          </a:prstGeom>
          <a:noFill/>
          <a:ln w="9525">
            <a:noFill/>
            <a:miter lim="800000"/>
            <a:headEnd/>
            <a:tailEnd/>
          </a:ln>
        </p:spPr>
      </p:pic>
      <p:sp>
        <p:nvSpPr>
          <p:cNvPr id="19460" name="Rectangle 4"/>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19461" name="Rectangle 5"/>
          <p:cNvSpPr>
            <a:spLocks noChangeArrowheads="1"/>
          </p:cNvSpPr>
          <p:nvPr/>
        </p:nvSpPr>
        <p:spPr bwMode="auto">
          <a:xfrm>
            <a:off x="714348" y="5633695"/>
            <a:ext cx="7786710" cy="70788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indent="450850" algn="just" fontAlgn="base">
              <a:spcBef>
                <a:spcPct val="0"/>
              </a:spcBef>
              <a:spcAft>
                <a:spcPct val="0"/>
              </a:spcAft>
            </a:pPr>
            <a:r>
              <a:rPr lang="en-US" sz="2000" dirty="0">
                <a:latin typeface="Times New Roman" pitchFamily="18" charset="0"/>
                <a:cs typeface="Times New Roman" pitchFamily="18" charset="0"/>
              </a:rPr>
              <a:t>Fig. 6. Remediation of failure that occurred during the construction of a subway using concrete filling in Wuhan, China</a:t>
            </a:r>
            <a:endParaRPr kumimoji="0" lang="ru-RU" sz="2000" b="0" i="0" u="none" strike="noStrike" cap="none" normalizeH="0" baseline="0" dirty="0">
              <a:ln>
                <a:noFill/>
              </a:ln>
              <a:solidFill>
                <a:schemeClr val="tx1"/>
              </a:solidFill>
              <a:effectLst/>
              <a:latin typeface="Times New Roman" pitchFamily="18" charset="0"/>
              <a:cs typeface="Times New Roman" pitchFamily="18"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1"/>
          <p:cNvSpPr>
            <a:spLocks noChangeArrowheads="1"/>
          </p:cNvSpPr>
          <p:nvPr/>
        </p:nvSpPr>
        <p:spPr bwMode="auto">
          <a:xfrm>
            <a:off x="755576" y="29816"/>
            <a:ext cx="8143900" cy="511531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indent="450850" algn="ctr" fontAlgn="base">
              <a:lnSpc>
                <a:spcPct val="150000"/>
              </a:lnSpc>
              <a:spcBef>
                <a:spcPct val="0"/>
              </a:spcBef>
              <a:spcAft>
                <a:spcPct val="0"/>
              </a:spcAft>
            </a:pPr>
            <a:r>
              <a:rPr lang="en-US" sz="2000" b="1" i="1" dirty="0">
                <a:solidFill>
                  <a:srgbClr val="000000"/>
                </a:solidFill>
                <a:latin typeface="Times New Roman" pitchFamily="18" charset="0"/>
                <a:ea typeface="Times New Roman" pitchFamily="18" charset="0"/>
                <a:cs typeface="Times New Roman" pitchFamily="18" charset="0"/>
              </a:rPr>
              <a:t>PROTECTION MEASURES FOR BUILDINGS AND STRUCTURES IN THE UNDERMINING AREA</a:t>
            </a:r>
            <a:r>
              <a:rPr lang="en-US" sz="2000" b="1" dirty="0">
                <a:solidFill>
                  <a:srgbClr val="000000"/>
                </a:solidFill>
                <a:latin typeface="Times New Roman" pitchFamily="18" charset="0"/>
                <a:ea typeface="Times New Roman" pitchFamily="18" charset="0"/>
                <a:cs typeface="Times New Roman" pitchFamily="18" charset="0"/>
              </a:rPr>
              <a:t> </a:t>
            </a:r>
          </a:p>
          <a:p>
            <a:pPr lvl="0" indent="450850" algn="just" fontAlgn="base">
              <a:lnSpc>
                <a:spcPct val="150000"/>
              </a:lnSpc>
              <a:spcBef>
                <a:spcPct val="0"/>
              </a:spcBef>
              <a:spcAft>
                <a:spcPct val="0"/>
              </a:spcAft>
            </a:pPr>
            <a:r>
              <a:rPr lang="en-US" sz="2000" dirty="0">
                <a:solidFill>
                  <a:srgbClr val="000000"/>
                </a:solidFill>
                <a:latin typeface="Times New Roman" pitchFamily="18" charset="0"/>
                <a:ea typeface="Times New Roman" pitchFamily="18" charset="0"/>
                <a:cs typeface="Times New Roman" pitchFamily="18" charset="0"/>
              </a:rPr>
              <a:t>are carried out in accordance with regulatory documents and the following sets of measures are envisaged for the protection of buildings and structures under the influence of underground works:</a:t>
            </a:r>
          </a:p>
          <a:p>
            <a:pPr lvl="0" indent="450850" algn="just" fontAlgn="base">
              <a:lnSpc>
                <a:spcPct val="150000"/>
              </a:lnSpc>
              <a:spcBef>
                <a:spcPct val="0"/>
              </a:spcBef>
              <a:spcAft>
                <a:spcPct val="0"/>
              </a:spcAft>
            </a:pPr>
            <a:r>
              <a:rPr lang="en-US" sz="2000" dirty="0">
                <a:solidFill>
                  <a:srgbClr val="000000"/>
                </a:solidFill>
                <a:latin typeface="Times New Roman" pitchFamily="18" charset="0"/>
                <a:ea typeface="Times New Roman" pitchFamily="18" charset="0"/>
                <a:cs typeface="Times New Roman" pitchFamily="18" charset="0"/>
              </a:rPr>
              <a:t>a) geological and geotechnical, reducing or eliminating deformations of the foundations of buildings and structures;</a:t>
            </a:r>
          </a:p>
          <a:p>
            <a:pPr lvl="0" indent="450850" algn="just" fontAlgn="base">
              <a:lnSpc>
                <a:spcPct val="150000"/>
              </a:lnSpc>
              <a:spcBef>
                <a:spcPct val="0"/>
              </a:spcBef>
              <a:spcAft>
                <a:spcPct val="0"/>
              </a:spcAft>
            </a:pPr>
            <a:r>
              <a:rPr lang="en-US" sz="2000" dirty="0">
                <a:solidFill>
                  <a:srgbClr val="000000"/>
                </a:solidFill>
                <a:latin typeface="Times New Roman" pitchFamily="18" charset="0"/>
                <a:ea typeface="Times New Roman" pitchFamily="18" charset="0"/>
                <a:cs typeface="Times New Roman" pitchFamily="18" charset="0"/>
              </a:rPr>
              <a:t>b) structural, reducing the sensitivity of buildings and structures to deformations of their base, as well as deformations of ground structures.</a:t>
            </a:r>
          </a:p>
          <a:p>
            <a:pPr lvl="0" indent="450850" algn="just" fontAlgn="base">
              <a:lnSpc>
                <a:spcPct val="150000"/>
              </a:lnSpc>
              <a:spcBef>
                <a:spcPct val="0"/>
              </a:spcBef>
              <a:spcAft>
                <a:spcPct val="0"/>
              </a:spcAft>
            </a:pPr>
            <a:r>
              <a:rPr lang="en-US" sz="2000" dirty="0">
                <a:solidFill>
                  <a:srgbClr val="000000"/>
                </a:solidFill>
                <a:latin typeface="Times New Roman" pitchFamily="18" charset="0"/>
                <a:ea typeface="Times New Roman" pitchFamily="18" charset="0"/>
                <a:cs typeface="Times New Roman" pitchFamily="18" charset="0"/>
              </a:rPr>
              <a:t>Changes in the mode of operation and pre-planned repairs can also be considered as protection measures.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1"/>
          <p:cNvSpPr>
            <a:spLocks noChangeArrowheads="1"/>
          </p:cNvSpPr>
          <p:nvPr/>
        </p:nvSpPr>
        <p:spPr bwMode="auto">
          <a:xfrm>
            <a:off x="611561" y="332656"/>
            <a:ext cx="8280920" cy="590465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indent="450850" algn="just" fontAlgn="base">
              <a:spcBef>
                <a:spcPct val="0"/>
              </a:spcBef>
              <a:spcAft>
                <a:spcPct val="0"/>
              </a:spcAft>
            </a:pPr>
            <a:r>
              <a:rPr lang="en-US" sz="2200" b="1" i="1" dirty="0">
                <a:latin typeface="Times New Roman" pitchFamily="18" charset="0"/>
                <a:ea typeface="Times New Roman" pitchFamily="18" charset="0"/>
                <a:cs typeface="Times New Roman" pitchFamily="18" charset="0"/>
              </a:rPr>
              <a:t>GEOLOGICAL PROTECTION MEASURES INCLUDE</a:t>
            </a:r>
            <a:r>
              <a:rPr lang="en-US" sz="2200" dirty="0">
                <a:latin typeface="Times New Roman" pitchFamily="18" charset="0"/>
                <a:ea typeface="Times New Roman" pitchFamily="18" charset="0"/>
                <a:cs typeface="Times New Roman" pitchFamily="18" charset="0"/>
              </a:rPr>
              <a:t>:</a:t>
            </a:r>
          </a:p>
          <a:p>
            <a:pPr lvl="0" indent="450850" algn="just" fontAlgn="base">
              <a:spcBef>
                <a:spcPct val="0"/>
              </a:spcBef>
              <a:spcAft>
                <a:spcPct val="0"/>
              </a:spcAft>
            </a:pPr>
            <a:r>
              <a:rPr lang="en-US" sz="2200" dirty="0">
                <a:latin typeface="Times New Roman" pitchFamily="18" charset="0"/>
                <a:ea typeface="Times New Roman" pitchFamily="18" charset="0"/>
                <a:cs typeface="Times New Roman" pitchFamily="18" charset="0"/>
              </a:rPr>
              <a:t>• full or partial filling of the developed underground space by borrowed material;</a:t>
            </a:r>
          </a:p>
          <a:p>
            <a:pPr lvl="0" indent="450850" algn="just" fontAlgn="base">
              <a:spcBef>
                <a:spcPct val="0"/>
              </a:spcBef>
              <a:spcAft>
                <a:spcPct val="0"/>
              </a:spcAft>
            </a:pPr>
            <a:r>
              <a:rPr lang="en-US" sz="2200" dirty="0">
                <a:latin typeface="Times New Roman" pitchFamily="18" charset="0"/>
                <a:ea typeface="Times New Roman" pitchFamily="18" charset="0"/>
                <a:cs typeface="Times New Roman" pitchFamily="18" charset="0"/>
              </a:rPr>
              <a:t>• development of formations within a time frame in an orderly sequence;</a:t>
            </a:r>
          </a:p>
          <a:p>
            <a:pPr lvl="0" indent="450850" algn="just" fontAlgn="base">
              <a:spcBef>
                <a:spcPct val="0"/>
              </a:spcBef>
              <a:spcAft>
                <a:spcPct val="0"/>
              </a:spcAft>
            </a:pPr>
            <a:r>
              <a:rPr lang="en-US" sz="2200" dirty="0">
                <a:latin typeface="Times New Roman" pitchFamily="18" charset="0"/>
                <a:ea typeface="Times New Roman" pitchFamily="18" charset="0"/>
                <a:cs typeface="Times New Roman" pitchFamily="18" charset="0"/>
              </a:rPr>
              <a:t>• do not completely extract all minerals, for stability of the area;</a:t>
            </a:r>
          </a:p>
          <a:p>
            <a:pPr lvl="0" indent="450850" algn="just" fontAlgn="base">
              <a:spcBef>
                <a:spcPct val="0"/>
              </a:spcBef>
              <a:spcAft>
                <a:spcPct val="0"/>
              </a:spcAft>
            </a:pPr>
            <a:r>
              <a:rPr lang="en-US" sz="2200" dirty="0">
                <a:latin typeface="Times New Roman" pitchFamily="18" charset="0"/>
                <a:ea typeface="Times New Roman" pitchFamily="18" charset="0"/>
                <a:cs typeface="Times New Roman" pitchFamily="18" charset="0"/>
              </a:rPr>
              <a:t>• preliminary strengthening and fixing of overlying formation, including the installation of advanced protective arches;</a:t>
            </a:r>
          </a:p>
          <a:p>
            <a:pPr lvl="0" indent="450850" algn="just" fontAlgn="base">
              <a:spcBef>
                <a:spcPct val="0"/>
              </a:spcBef>
              <a:spcAft>
                <a:spcPct val="0"/>
              </a:spcAft>
            </a:pPr>
            <a:r>
              <a:rPr lang="en-US" sz="2200" dirty="0">
                <a:latin typeface="Times New Roman" pitchFamily="18" charset="0"/>
                <a:ea typeface="Times New Roman" pitchFamily="18" charset="0"/>
                <a:cs typeface="Times New Roman" pitchFamily="18" charset="0"/>
              </a:rPr>
              <a:t>• the use of tunneling complexes with a closed face and compensating load;</a:t>
            </a:r>
          </a:p>
          <a:p>
            <a:pPr lvl="0" indent="450850" algn="just" fontAlgn="base">
              <a:spcBef>
                <a:spcPct val="0"/>
              </a:spcBef>
              <a:spcAft>
                <a:spcPct val="0"/>
              </a:spcAft>
            </a:pPr>
            <a:r>
              <a:rPr lang="en-US" sz="2200" dirty="0">
                <a:latin typeface="Times New Roman" pitchFamily="18" charset="0"/>
                <a:ea typeface="Times New Roman" pitchFamily="18" charset="0"/>
                <a:cs typeface="Times New Roman" pitchFamily="18" charset="0"/>
              </a:rPr>
              <a:t>• reduction of diameters and other geometric dimensions of mining areas;</a:t>
            </a:r>
          </a:p>
          <a:p>
            <a:pPr lvl="0" indent="450850" algn="just" fontAlgn="base">
              <a:spcBef>
                <a:spcPct val="0"/>
              </a:spcBef>
              <a:spcAft>
                <a:spcPct val="0"/>
              </a:spcAft>
            </a:pPr>
            <a:r>
              <a:rPr lang="en-US" sz="2200" dirty="0">
                <a:latin typeface="Times New Roman" pitchFamily="18" charset="0"/>
                <a:ea typeface="Times New Roman" pitchFamily="18" charset="0"/>
                <a:cs typeface="Times New Roman" pitchFamily="18" charset="0"/>
              </a:rPr>
              <a:t>• an increase in the distances between the mine works and the foundations of active buildings and structures;</a:t>
            </a:r>
          </a:p>
          <a:p>
            <a:pPr lvl="0" indent="450850" algn="just" fontAlgn="base">
              <a:spcBef>
                <a:spcPct val="0"/>
              </a:spcBef>
              <a:spcAft>
                <a:spcPct val="0"/>
              </a:spcAft>
            </a:pPr>
            <a:r>
              <a:rPr lang="en-US" sz="2200" dirty="0">
                <a:latin typeface="Times New Roman" pitchFamily="18" charset="0"/>
                <a:ea typeface="Times New Roman" pitchFamily="18" charset="0"/>
                <a:cs typeface="Times New Roman" pitchFamily="18" charset="0"/>
              </a:rPr>
              <a:t>• injection of cement and other hardening mortars into the space behind the lining.</a:t>
            </a:r>
          </a:p>
          <a:p>
            <a:pPr lvl="0" indent="450850" algn="just" fontAlgn="base">
              <a:spcBef>
                <a:spcPct val="0"/>
              </a:spcBef>
              <a:spcAft>
                <a:spcPct val="0"/>
              </a:spcAft>
            </a:pPr>
            <a:endParaRPr kumimoji="0" lang="ru-RU" sz="2200" b="0" i="0" u="none" strike="noStrike" cap="none" normalizeH="0" baseline="0" dirty="0">
              <a:ln>
                <a:noFill/>
              </a:ln>
              <a:solidFill>
                <a:schemeClr val="tx1"/>
              </a:solidFill>
              <a:effectLst/>
              <a:latin typeface="Times New Roman" pitchFamily="18" charset="0"/>
              <a:cs typeface="Times New Roman" pitchFamily="18"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
          <p:cNvSpPr>
            <a:spLocks noChangeArrowheads="1"/>
          </p:cNvSpPr>
          <p:nvPr/>
        </p:nvSpPr>
        <p:spPr bwMode="auto">
          <a:xfrm>
            <a:off x="539552" y="59432"/>
            <a:ext cx="8604448" cy="650030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indent="450850" algn="just" fontAlgn="base">
              <a:lnSpc>
                <a:spcPct val="150000"/>
              </a:lnSpc>
              <a:spcBef>
                <a:spcPct val="0"/>
              </a:spcBef>
              <a:spcAft>
                <a:spcPct val="0"/>
              </a:spcAft>
            </a:pPr>
            <a:r>
              <a:rPr lang="en-US" sz="2000" b="1" i="1" dirty="0">
                <a:latin typeface="Times New Roman" pitchFamily="18" charset="0"/>
                <a:ea typeface="Times New Roman" pitchFamily="18" charset="0"/>
                <a:cs typeface="Times New Roman" pitchFamily="18" charset="0"/>
              </a:rPr>
              <a:t>GEOTECHNICAL PROTECTION MEASURES INCLUDE:</a:t>
            </a:r>
          </a:p>
          <a:p>
            <a:pPr lvl="0" indent="450850" algn="just" fontAlgn="base">
              <a:lnSpc>
                <a:spcPct val="150000"/>
              </a:lnSpc>
              <a:spcBef>
                <a:spcPct val="0"/>
              </a:spcBef>
              <a:spcAft>
                <a:spcPct val="0"/>
              </a:spcAft>
            </a:pPr>
            <a:r>
              <a:rPr lang="en-US" sz="2000" dirty="0">
                <a:latin typeface="Times New Roman" pitchFamily="18" charset="0"/>
                <a:ea typeface="Times New Roman" pitchFamily="18" charset="0"/>
                <a:cs typeface="Times New Roman" pitchFamily="18" charset="0"/>
              </a:rPr>
              <a:t>• measures to protect the soil of the base from deterioration and reduce deformation of the bases and their sensitivity to shifts;</a:t>
            </a:r>
          </a:p>
          <a:p>
            <a:pPr lvl="0" indent="450850" algn="just" fontAlgn="base">
              <a:lnSpc>
                <a:spcPct val="150000"/>
              </a:lnSpc>
              <a:spcBef>
                <a:spcPct val="0"/>
              </a:spcBef>
              <a:spcAft>
                <a:spcPct val="0"/>
              </a:spcAft>
            </a:pPr>
            <a:r>
              <a:rPr lang="en-US" sz="2000" dirty="0">
                <a:latin typeface="Times New Roman" pitchFamily="18" charset="0"/>
                <a:ea typeface="Times New Roman" pitchFamily="18" charset="0"/>
                <a:cs typeface="Times New Roman" pitchFamily="18" charset="0"/>
              </a:rPr>
              <a:t>• reinforcing the rigidity of foundations and frameworks of overlying buildings and structures;</a:t>
            </a:r>
          </a:p>
          <a:p>
            <a:pPr lvl="0" indent="450850" algn="just" fontAlgn="base">
              <a:lnSpc>
                <a:spcPct val="150000"/>
              </a:lnSpc>
              <a:spcBef>
                <a:spcPct val="0"/>
              </a:spcBef>
              <a:spcAft>
                <a:spcPct val="0"/>
              </a:spcAft>
            </a:pPr>
            <a:r>
              <a:rPr lang="en-US" sz="2000" dirty="0">
                <a:latin typeface="Times New Roman" pitchFamily="18" charset="0"/>
                <a:ea typeface="Times New Roman" pitchFamily="18" charset="0"/>
                <a:cs typeface="Times New Roman" pitchFamily="18" charset="0"/>
              </a:rPr>
              <a:t>• transfer of loads from buildings and structures to underlying soil layers which are not subject to deformations;</a:t>
            </a:r>
          </a:p>
          <a:p>
            <a:pPr lvl="0" indent="450850" algn="just" fontAlgn="base">
              <a:lnSpc>
                <a:spcPct val="150000"/>
              </a:lnSpc>
              <a:spcBef>
                <a:spcPct val="0"/>
              </a:spcBef>
              <a:spcAft>
                <a:spcPct val="0"/>
              </a:spcAft>
            </a:pPr>
            <a:r>
              <a:rPr lang="en-US" sz="2000" dirty="0">
                <a:latin typeface="Times New Roman" pitchFamily="18" charset="0"/>
                <a:ea typeface="Times New Roman" pitchFamily="18" charset="0"/>
                <a:cs typeface="Times New Roman" pitchFamily="18" charset="0"/>
              </a:rPr>
              <a:t>• separate the soil bases under influence of overlying buildings and structures by erection of retaining walls between separate mining zones;</a:t>
            </a:r>
          </a:p>
          <a:p>
            <a:pPr lvl="0" indent="450850" algn="just" fontAlgn="base">
              <a:lnSpc>
                <a:spcPct val="150000"/>
              </a:lnSpc>
              <a:spcBef>
                <a:spcPct val="0"/>
              </a:spcBef>
              <a:spcAft>
                <a:spcPct val="0"/>
              </a:spcAft>
            </a:pPr>
            <a:r>
              <a:rPr lang="en-US" sz="2000" dirty="0">
                <a:latin typeface="Times New Roman" pitchFamily="18" charset="0"/>
                <a:ea typeface="Times New Roman" pitchFamily="18" charset="0"/>
                <a:cs typeface="Times New Roman" pitchFamily="18" charset="0"/>
              </a:rPr>
              <a:t>• reduction of differential settlements and leveling of buildings and structures by method of soil extraction (drilling) from underneath the soles of foundations;</a:t>
            </a:r>
          </a:p>
          <a:p>
            <a:pPr lvl="0" indent="450850" algn="just" fontAlgn="base">
              <a:lnSpc>
                <a:spcPct val="150000"/>
              </a:lnSpc>
              <a:spcBef>
                <a:spcPct val="0"/>
              </a:spcBef>
              <a:spcAft>
                <a:spcPct val="0"/>
              </a:spcAft>
            </a:pPr>
            <a:r>
              <a:rPr lang="en-US" sz="2000" dirty="0">
                <a:latin typeface="Times New Roman" pitchFamily="18" charset="0"/>
                <a:ea typeface="Times New Roman" pitchFamily="18" charset="0"/>
                <a:cs typeface="Times New Roman" pitchFamily="18" charset="0"/>
              </a:rPr>
              <a:t>• compensatory injection of hardeners into the soil;• arrangement of temporary compensation trenches to reduce efforts from horizontal deformations of the bases.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1"/>
          <p:cNvSpPr>
            <a:spLocks noChangeArrowheads="1"/>
          </p:cNvSpPr>
          <p:nvPr/>
        </p:nvSpPr>
        <p:spPr bwMode="auto">
          <a:xfrm>
            <a:off x="899592" y="260648"/>
            <a:ext cx="8001056" cy="373031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indent="450850" algn="just" fontAlgn="base">
              <a:lnSpc>
                <a:spcPct val="150000"/>
              </a:lnSpc>
              <a:spcBef>
                <a:spcPct val="0"/>
              </a:spcBef>
              <a:spcAft>
                <a:spcPct val="0"/>
              </a:spcAft>
            </a:pPr>
            <a:r>
              <a:rPr lang="en-US" sz="2000" b="1" i="1" dirty="0">
                <a:latin typeface="Times New Roman" pitchFamily="18" charset="0"/>
                <a:ea typeface="Times New Roman" pitchFamily="18" charset="0"/>
                <a:cs typeface="Times New Roman" pitchFamily="18" charset="0"/>
              </a:rPr>
              <a:t>STRUCTURAL PROTECTION MEASURES INCLUDE:</a:t>
            </a:r>
          </a:p>
          <a:p>
            <a:pPr lvl="0" indent="450850" algn="just" fontAlgn="base">
              <a:lnSpc>
                <a:spcPct val="150000"/>
              </a:lnSpc>
              <a:spcBef>
                <a:spcPct val="0"/>
              </a:spcBef>
              <a:spcAft>
                <a:spcPct val="0"/>
              </a:spcAft>
            </a:pPr>
            <a:r>
              <a:rPr lang="en-US" sz="2000" dirty="0">
                <a:latin typeface="Times New Roman" pitchFamily="18" charset="0"/>
                <a:ea typeface="Times New Roman" pitchFamily="18" charset="0"/>
                <a:cs typeface="Times New Roman" pitchFamily="18" charset="0"/>
              </a:rPr>
              <a:t>• separation of individual elements of buildings and structures with expansion joints;</a:t>
            </a:r>
          </a:p>
          <a:p>
            <a:pPr lvl="0" indent="450850" algn="just" fontAlgn="base">
              <a:lnSpc>
                <a:spcPct val="150000"/>
              </a:lnSpc>
              <a:spcBef>
                <a:spcPct val="0"/>
              </a:spcBef>
              <a:spcAft>
                <a:spcPct val="0"/>
              </a:spcAft>
            </a:pPr>
            <a:r>
              <a:rPr lang="en-US" sz="2000" dirty="0">
                <a:latin typeface="Times New Roman" pitchFamily="18" charset="0"/>
                <a:ea typeface="Times New Roman" pitchFamily="18" charset="0"/>
                <a:cs typeface="Times New Roman" pitchFamily="18" charset="0"/>
              </a:rPr>
              <a:t>• strengthening of individual structural elements or the whole structure reinforced concrete belts;</a:t>
            </a:r>
          </a:p>
          <a:p>
            <a:pPr lvl="0" indent="450850" algn="just" fontAlgn="base">
              <a:lnSpc>
                <a:spcPct val="150000"/>
              </a:lnSpc>
              <a:spcBef>
                <a:spcPct val="0"/>
              </a:spcBef>
              <a:spcAft>
                <a:spcPct val="0"/>
              </a:spcAft>
            </a:pPr>
            <a:r>
              <a:rPr lang="en-US" sz="2000" dirty="0">
                <a:latin typeface="Times New Roman" pitchFamily="18" charset="0"/>
                <a:ea typeface="Times New Roman" pitchFamily="18" charset="0"/>
                <a:cs typeface="Times New Roman" pitchFamily="18" charset="0"/>
              </a:rPr>
              <a:t>• installation of metal ties-struts;</a:t>
            </a:r>
          </a:p>
          <a:p>
            <a:pPr lvl="0" indent="450850" algn="just" fontAlgn="base">
              <a:lnSpc>
                <a:spcPct val="150000"/>
              </a:lnSpc>
              <a:spcBef>
                <a:spcPct val="0"/>
              </a:spcBef>
              <a:spcAft>
                <a:spcPct val="0"/>
              </a:spcAft>
            </a:pPr>
            <a:r>
              <a:rPr lang="en-US" sz="2000" dirty="0">
                <a:latin typeface="Times New Roman" pitchFamily="18" charset="0"/>
                <a:ea typeface="Times New Roman" pitchFamily="18" charset="0"/>
                <a:cs typeface="Times New Roman" pitchFamily="18" charset="0"/>
              </a:rPr>
              <a:t>• leveling the verticality of buildings and structures with jacks.</a:t>
            </a:r>
          </a:p>
          <a:p>
            <a:pPr lvl="0" indent="450850" algn="just" fontAlgn="base">
              <a:lnSpc>
                <a:spcPct val="150000"/>
              </a:lnSpc>
              <a:spcBef>
                <a:spcPct val="0"/>
              </a:spcBef>
              <a:spcAft>
                <a:spcPct val="0"/>
              </a:spcAft>
            </a:pPr>
            <a:endParaRPr kumimoji="0" lang="ru-RU" sz="2000" b="0" i="0" u="none" strike="noStrike" cap="none" normalizeH="0" baseline="0" dirty="0">
              <a:ln>
                <a:noFill/>
              </a:ln>
              <a:solidFill>
                <a:schemeClr val="tx1"/>
              </a:solidFill>
              <a:effectLst/>
              <a:latin typeface="Times New Roman" pitchFamily="18" charset="0"/>
              <a:cs typeface="Times New Roman" pitchFamily="18" charset="0"/>
            </a:endParaRPr>
          </a:p>
        </p:txBody>
      </p:sp>
    </p:spTree>
  </p:cSld>
  <p:clrMapOvr>
    <a:masterClrMapping/>
  </p:clrMapOvr>
</p:sld>
</file>

<file path=ppt/theme/theme1.xml><?xml version="1.0" encoding="utf-8"?>
<a:theme xmlns:a="http://schemas.openxmlformats.org/drawingml/2006/main" name="Уголки">
  <a:themeElements>
    <a:clrScheme name="Уголки">
      <a:dk1>
        <a:sysClr val="windowText" lastClr="000000"/>
      </a:dk1>
      <a:lt1>
        <a:sysClr val="window" lastClr="FFFFFF"/>
      </a:lt1>
      <a:dk2>
        <a:srgbClr val="191B0E"/>
      </a:dk2>
      <a:lt2>
        <a:srgbClr val="EFEDE3"/>
      </a:lt2>
      <a:accent1>
        <a:srgbClr val="8C8D86"/>
      </a:accent1>
      <a:accent2>
        <a:srgbClr val="E6C069"/>
      </a:accent2>
      <a:accent3>
        <a:srgbClr val="897B61"/>
      </a:accent3>
      <a:accent4>
        <a:srgbClr val="8DAB8E"/>
      </a:accent4>
      <a:accent5>
        <a:srgbClr val="77A2BB"/>
      </a:accent5>
      <a:accent6>
        <a:srgbClr val="E28394"/>
      </a:accent6>
      <a:hlink>
        <a:srgbClr val="77A2BB"/>
      </a:hlink>
      <a:folHlink>
        <a:srgbClr val="957A99"/>
      </a:folHlink>
    </a:clrScheme>
    <a:fontScheme name="Уголки">
      <a:maj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Уголки">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34925" cap="flat" cmpd="sng" algn="in">
          <a:solidFill>
            <a:schemeClr val="phClr"/>
          </a:solidFill>
          <a:prstDash val="solid"/>
        </a:ln>
        <a:ln w="19050" cap="flat" cmpd="sng" algn="in">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3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rop" id="{EC9488ED-E761-4D60-9AC4-764D1FE2C171}" vid="{CE19780C-D67D-4C13-9DE9-A52BC3BA51B4}"/>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Документ" ma:contentTypeID="0x0101008AA606AD670F3F4CB92A50908C8A954F" ma:contentTypeVersion="15" ma:contentTypeDescription="Створення нового документа." ma:contentTypeScope="" ma:versionID="0ceb3edf3ede6d8bd874ee1cc9f29975">
  <xsd:schema xmlns:xsd="http://www.w3.org/2001/XMLSchema" xmlns:xs="http://www.w3.org/2001/XMLSchema" xmlns:p="http://schemas.microsoft.com/office/2006/metadata/properties" xmlns:ns3="cbdc9bd0-3b55-4044-9d35-f812165660a6" xmlns:ns4="4bbbb872-658b-4d58-808e-5b9426d4614b" targetNamespace="http://schemas.microsoft.com/office/2006/metadata/properties" ma:root="true" ma:fieldsID="acbe898e1df2af0e47c6bbf637990d0d" ns3:_="" ns4:_="">
    <xsd:import namespace="cbdc9bd0-3b55-4044-9d35-f812165660a6"/>
    <xsd:import namespace="4bbbb872-658b-4d58-808e-5b9426d4614b"/>
    <xsd:element name="properties">
      <xsd:complexType>
        <xsd:sequence>
          <xsd:element name="documentManagement">
            <xsd:complexType>
              <xsd:all>
                <xsd:element ref="ns3:_activity" minOccurs="0"/>
                <xsd:element ref="ns3:MediaServiceMetadata" minOccurs="0"/>
                <xsd:element ref="ns3:MediaServiceFastMetadata" minOccurs="0"/>
                <xsd:element ref="ns4:SharedWithUsers" minOccurs="0"/>
                <xsd:element ref="ns4:SharedWithDetails" minOccurs="0"/>
                <xsd:element ref="ns4:SharingHintHash" minOccurs="0"/>
                <xsd:element ref="ns3:MediaServiceDateTaken" minOccurs="0"/>
                <xsd:element ref="ns3:MediaServiceObjectDetectorVersions" minOccurs="0"/>
                <xsd:element ref="ns3:MediaServiceAutoTags" minOccurs="0"/>
                <xsd:element ref="ns3:MediaLengthInSeconds" minOccurs="0"/>
                <xsd:element ref="ns3:MediaServiceGenerationTime" minOccurs="0"/>
                <xsd:element ref="ns3:MediaServiceEventHashCode" minOccurs="0"/>
                <xsd:element ref="ns3:MediaServiceSystemTags" minOccurs="0"/>
                <xsd:element ref="ns3:MediaServiceOCR"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bdc9bd0-3b55-4044-9d35-f812165660a6" elementFormDefault="qualified">
    <xsd:import namespace="http://schemas.microsoft.com/office/2006/documentManagement/types"/>
    <xsd:import namespace="http://schemas.microsoft.com/office/infopath/2007/PartnerControls"/>
    <xsd:element name="_activity" ma:index="8" nillable="true" ma:displayName="_activity" ma:hidden="true" ma:internalName="_activity">
      <xsd:simpleType>
        <xsd:restriction base="dms:Note"/>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MediaServiceAutoTags" ma:index="16" nillable="true" ma:displayName="Tags" ma:internalName="MediaServiceAutoTags"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SystemTags" ma:index="20" nillable="true" ma:displayName="MediaServiceSystemTags" ma:hidden="true" ma:internalName="MediaServiceSystemTags" ma:readOnly="true">
      <xsd:simpleType>
        <xsd:restriction base="dms:Note"/>
      </xsd:simpleType>
    </xsd:element>
    <xsd:element name="MediaServiceOCR" ma:index="21" nillable="true" ma:displayName="Extracted Text" ma:internalName="MediaServiceOCR" ma:readOnly="true">
      <xsd:simpleType>
        <xsd:restriction base="dms:Note">
          <xsd:maxLength value="255"/>
        </xsd:restriction>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4bbbb872-658b-4d58-808e-5b9426d4614b" elementFormDefault="qualified">
    <xsd:import namespace="http://schemas.microsoft.com/office/2006/documentManagement/types"/>
    <xsd:import namespace="http://schemas.microsoft.com/office/infopath/2007/PartnerControls"/>
    <xsd:element name="SharedWithUsers" ma:index="11" nillable="true" ma:displayName="Спільний доступ"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Відомості про тих, хто має доступ" ma:internalName="SharedWithDetails" ma:readOnly="true">
      <xsd:simpleType>
        <xsd:restriction base="dms:Note">
          <xsd:maxLength value="255"/>
        </xsd:restriction>
      </xsd:simpleType>
    </xsd:element>
    <xsd:element name="SharingHintHash" ma:index="13" nillable="true" ma:displayName="Геш підказки про спільний доступ"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Тип вмісту"/>
        <xsd:element ref="dc:title" minOccurs="0" maxOccurs="1" ma:index="4" ma:displayName="Заголовок"/>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activity xmlns="cbdc9bd0-3b55-4044-9d35-f812165660a6" xsi:nil="true"/>
  </documentManagement>
</p:properties>
</file>

<file path=customXml/itemProps1.xml><?xml version="1.0" encoding="utf-8"?>
<ds:datastoreItem xmlns:ds="http://schemas.openxmlformats.org/officeDocument/2006/customXml" ds:itemID="{B6D5F653-D712-4A57-A583-186CF845A1B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bdc9bd0-3b55-4044-9d35-f812165660a6"/>
    <ds:schemaRef ds:uri="4bbbb872-658b-4d58-808e-5b9426d4614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98C8C159-B417-44A3-8979-33023A41BA5C}">
  <ds:schemaRefs>
    <ds:schemaRef ds:uri="http://schemas.microsoft.com/sharepoint/v3/contenttype/forms"/>
  </ds:schemaRefs>
</ds:datastoreItem>
</file>

<file path=customXml/itemProps3.xml><?xml version="1.0" encoding="utf-8"?>
<ds:datastoreItem xmlns:ds="http://schemas.openxmlformats.org/officeDocument/2006/customXml" ds:itemID="{4927E58F-A421-46FC-818F-015DFC77798F}">
  <ds:schemaRefs>
    <ds:schemaRef ds:uri="http://schemas.openxmlformats.org/package/2006/metadata/core-properties"/>
    <ds:schemaRef ds:uri="http://purl.org/dc/elements/1.1/"/>
    <ds:schemaRef ds:uri="http://schemas.microsoft.com/office/2006/documentManagement/types"/>
    <ds:schemaRef ds:uri="http://purl.org/dc/terms/"/>
    <ds:schemaRef ds:uri="cbdc9bd0-3b55-4044-9d35-f812165660a6"/>
    <ds:schemaRef ds:uri="http://purl.org/dc/dcmitype/"/>
    <ds:schemaRef ds:uri="4bbbb872-658b-4d58-808e-5b9426d4614b"/>
    <ds:schemaRef ds:uri="http://schemas.microsoft.com/office/infopath/2007/PartnerControls"/>
    <ds:schemaRef ds:uri="http://schemas.microsoft.com/office/2006/metadata/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Уголки</Template>
  <TotalTime>8275</TotalTime>
  <Words>993</Words>
  <Application>Microsoft Office PowerPoint</Application>
  <PresentationFormat>Экран (4:3)</PresentationFormat>
  <Paragraphs>56</Paragraphs>
  <Slides>14</Slides>
  <Notes>0</Notes>
  <HiddenSlides>0</HiddenSlides>
  <MMClips>0</MMClips>
  <ScaleCrop>false</ScaleCrop>
  <HeadingPairs>
    <vt:vector size="6" baseType="variant">
      <vt:variant>
        <vt:lpstr>Использованные шрифты</vt:lpstr>
      </vt:variant>
      <vt:variant>
        <vt:i4>2</vt:i4>
      </vt:variant>
      <vt:variant>
        <vt:lpstr>Тема</vt:lpstr>
      </vt:variant>
      <vt:variant>
        <vt:i4>1</vt:i4>
      </vt:variant>
      <vt:variant>
        <vt:lpstr>Заголовки слайдов</vt:lpstr>
      </vt:variant>
      <vt:variant>
        <vt:i4>14</vt:i4>
      </vt:variant>
    </vt:vector>
  </HeadingPairs>
  <TitlesOfParts>
    <vt:vector size="17" baseType="lpstr">
      <vt:lpstr>Franklin Gothic Book</vt:lpstr>
      <vt:lpstr>Times New Roman</vt:lpstr>
      <vt:lpstr>Уголки</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Book</dc:creator>
  <cp:lastModifiedBy>Irina Khrapatova</cp:lastModifiedBy>
  <cp:revision>53</cp:revision>
  <dcterms:created xsi:type="dcterms:W3CDTF">2018-12-02T14:57:34Z</dcterms:created>
  <dcterms:modified xsi:type="dcterms:W3CDTF">2024-09-10T07:51:02Z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0x0101008AA606AD670F3F4CB92A50908C8A954F</vt:lpwstr>
  </property>
</Properties>
</file>