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321" r:id="rId5"/>
    <p:sldId id="276" r:id="rId6"/>
    <p:sldId id="278" r:id="rId7"/>
    <p:sldId id="322" r:id="rId8"/>
    <p:sldId id="274" r:id="rId9"/>
    <p:sldId id="323" r:id="rId10"/>
    <p:sldId id="299" r:id="rId11"/>
    <p:sldId id="324" r:id="rId12"/>
    <p:sldId id="325" r:id="rId13"/>
    <p:sldId id="326" r:id="rId14"/>
    <p:sldId id="327" r:id="rId15"/>
    <p:sldId id="300" r:id="rId16"/>
    <p:sldId id="301" r:id="rId17"/>
    <p:sldId id="302" r:id="rId18"/>
    <p:sldId id="303" r:id="rId19"/>
    <p:sldId id="328" r:id="rId20"/>
    <p:sldId id="281" r:id="rId21"/>
    <p:sldId id="282" r:id="rId22"/>
    <p:sldId id="304" r:id="rId23"/>
    <p:sldId id="305" r:id="rId24"/>
    <p:sldId id="306" r:id="rId25"/>
    <p:sldId id="329" r:id="rId26"/>
    <p:sldId id="307" r:id="rId27"/>
    <p:sldId id="308" r:id="rId28"/>
    <p:sldId id="309" r:id="rId29"/>
    <p:sldId id="310" r:id="rId30"/>
    <p:sldId id="311" r:id="rId31"/>
    <p:sldId id="312" r:id="rId32"/>
    <p:sldId id="313" r:id="rId33"/>
    <p:sldId id="314" r:id="rId34"/>
    <p:sldId id="272" r:id="rId35"/>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48"/>
  </p:normalViewPr>
  <p:slideViewPr>
    <p:cSldViewPr snapToGrid="0">
      <p:cViewPr varScale="1">
        <p:scale>
          <a:sx n="117" d="100"/>
          <a:sy n="117" d="100"/>
        </p:scale>
        <p:origin x="2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842BE69-F4E4-4C9B-BB0B-41C16942D199}"/>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1403944D-403A-4D68-8EC9-74ED4ECE0A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31109CD8-3708-4E0D-B809-2572DC8F4A32}"/>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85E1890E-AA37-4437-BFFF-CB58D37969E2}"/>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6C5553E8-8910-4314-B2DA-23DE468B20A6}"/>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73181712"/>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FDDA00-2637-4247-BDF5-F47779AA084D}"/>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96294D77-E70F-48D6-BF16-6DA8AD76FDF2}"/>
              </a:ext>
            </a:extLst>
          </p:cNvPr>
          <p:cNvSpPr>
            <a:spLocks noGrp="1"/>
          </p:cNvSpPr>
          <p:nvPr>
            <p:ph idx="1"/>
          </p:nvPr>
        </p:nvSpPr>
        <p:spPr/>
        <p:txBody>
          <a:bodyPr/>
          <a:lstStyle/>
          <a:p>
            <a:pPr lvl="0"/>
            <a:r>
              <a:rPr lang="uk-UA" dirty="0"/>
              <a:t>Клацніть, щоб відредагувати стилі зразків тексту</a:t>
            </a:r>
          </a:p>
          <a:p>
            <a:pPr lvl="1"/>
            <a:r>
              <a:rPr lang="uk-UA" dirty="0"/>
              <a:t>Другий рівень</a:t>
            </a:r>
          </a:p>
          <a:p>
            <a:pPr lvl="2"/>
            <a:r>
              <a:rPr lang="uk-UA" dirty="0"/>
              <a:t>Третій рівень</a:t>
            </a:r>
          </a:p>
          <a:p>
            <a:pPr lvl="3"/>
            <a:r>
              <a:rPr lang="uk-UA" dirty="0"/>
              <a:t>Четвертий рівень</a:t>
            </a:r>
          </a:p>
          <a:p>
            <a:pPr lvl="4"/>
            <a:r>
              <a:rPr lang="uk-UA" dirty="0"/>
              <a:t>П’ятий рівень</a:t>
            </a:r>
          </a:p>
        </p:txBody>
      </p:sp>
      <p:sp>
        <p:nvSpPr>
          <p:cNvPr id="4" name="Місце для дати 3">
            <a:extLst>
              <a:ext uri="{FF2B5EF4-FFF2-40B4-BE49-F238E27FC236}">
                <a16:creationId xmlns:a16="http://schemas.microsoft.com/office/drawing/2014/main" id="{44E5A857-EDF4-410A-95D6-608C2F64FB60}"/>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00CED7EA-2FFE-4C72-A3E2-80D8E96C4458}"/>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0362B949-FA57-4544-BAA5-A1EE7FB31F98}"/>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375999559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33C7C5-104E-4A3B-9178-EF40177903B0}"/>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0C0A5FE2-1DA8-4D74-88D5-190E083F6A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16D9A777-8604-4E9A-9E64-A6AFFED47300}"/>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764568D4-C5DD-43C2-8785-06F5FF21313B}"/>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26B2EF73-59A8-4A05-8697-3EEE2809DD51}"/>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245077336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D823226-7CC9-4B73-8FC1-F84359B1D6AF}"/>
              </a:ext>
            </a:extLst>
          </p:cNvPr>
          <p:cNvSpPr>
            <a:spLocks noGrp="1"/>
          </p:cNvSpPr>
          <p:nvPr>
            <p:ph type="title"/>
          </p:nvPr>
        </p:nvSpPr>
        <p:spPr/>
        <p:txBody>
          <a:bodyPr/>
          <a:lstStyle/>
          <a:p>
            <a:r>
              <a:rPr lang="uk-UA" dirty="0"/>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85F912EE-C4FE-4450-9B67-1DDB6CDD1807}"/>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E0D1C81E-F424-4396-994B-23C4397F8F7A}"/>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7D7C5DBE-F4DE-44BA-95B9-D3CB260F3541}"/>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6" name="Місце для нижнього колонтитула 5">
            <a:extLst>
              <a:ext uri="{FF2B5EF4-FFF2-40B4-BE49-F238E27FC236}">
                <a16:creationId xmlns:a16="http://schemas.microsoft.com/office/drawing/2014/main" id="{B695B3E1-21BC-43BA-917D-3FC023897428}"/>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97D6AFE4-10E6-4324-AF76-E10AAFCEBCF2}"/>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11983507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19A4676-664D-4C3E-BF54-9030477477E9}"/>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2D720454-A1C2-4272-884C-EE043FD68F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F539E95F-C15A-4287-920D-582C6EB374E0}"/>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CE6837CB-F4E4-4479-8CFB-9C898F3CAE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81044CEA-B1FB-4A4B-8874-E483B3354E53}"/>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B3678CE7-37A6-4DF5-94C8-8778A9EFA26D}"/>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8" name="Місце для нижнього колонтитула 7">
            <a:extLst>
              <a:ext uri="{FF2B5EF4-FFF2-40B4-BE49-F238E27FC236}">
                <a16:creationId xmlns:a16="http://schemas.microsoft.com/office/drawing/2014/main" id="{CD31C620-8D95-47D1-A45C-20D684125D3E}"/>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6B6FBA7B-C48D-49D8-AF22-2E83200DCDB8}"/>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302694387"/>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68383B-1C3C-4B15-A3D3-696631306057}"/>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084734D4-ED43-436B-AF00-263AB0E15C7E}"/>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4" name="Місце для нижнього колонтитула 3">
            <a:extLst>
              <a:ext uri="{FF2B5EF4-FFF2-40B4-BE49-F238E27FC236}">
                <a16:creationId xmlns:a16="http://schemas.microsoft.com/office/drawing/2014/main" id="{D6DD87C3-9EB0-407F-A55A-266E508C88C6}"/>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A84E67FF-4E2A-4151-8F40-F74A968B4AC9}"/>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2075201622"/>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A74507C9-8791-460B-BE78-7A602820D375}"/>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3" name="Місце для нижнього колонтитула 2">
            <a:extLst>
              <a:ext uri="{FF2B5EF4-FFF2-40B4-BE49-F238E27FC236}">
                <a16:creationId xmlns:a16="http://schemas.microsoft.com/office/drawing/2014/main" id="{04DF9B8A-7764-415F-A90E-24C194C336B7}"/>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6B80EF3F-5EFB-43D7-BC60-2FB81138DF21}"/>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2005829850"/>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6BFF040-975C-4B8E-8B03-B691B78C3F1C}"/>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601945E9-4AF1-4F2C-9479-A06929B9E9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CB5A6221-FE74-4F9D-B898-D7665A97A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2AE83B5A-BA04-41B8-B3A9-5018956865C1}"/>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6" name="Місце для нижнього колонтитула 5">
            <a:extLst>
              <a:ext uri="{FF2B5EF4-FFF2-40B4-BE49-F238E27FC236}">
                <a16:creationId xmlns:a16="http://schemas.microsoft.com/office/drawing/2014/main" id="{A2E87E2C-B9A4-4251-A75F-93219985C17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C855DED1-9C65-4CE9-B2F2-B313A2392DED}"/>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2976367058"/>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3D31C1-32D0-4402-B3F9-60842DE36CE5}"/>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9A1ABC73-5A8C-4CDB-BF76-3A9FE841483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4BAFD933-81A5-47D4-9166-5F76C500FB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9E0A437A-1138-4B56-A742-7C2B91DE6BBA}"/>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6" name="Місце для нижнього колонтитула 5">
            <a:extLst>
              <a:ext uri="{FF2B5EF4-FFF2-40B4-BE49-F238E27FC236}">
                <a16:creationId xmlns:a16="http://schemas.microsoft.com/office/drawing/2014/main" id="{31524BDE-2ED1-4E6C-8933-BE09DE57BFB2}"/>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A380D69C-D5F9-4B5B-9C0C-4973310C9042}"/>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128565670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80B9994-1B27-4BE7-87AB-8C70FA20F97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FFEF3931-B0E4-47AA-BD77-0FAC334054B2}"/>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E570FC25-6148-485F-B49E-6ADBCE3614E8}"/>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D8694C51-8474-41EC-8858-97AFB40024F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45AE9EE3-4477-4CD0-AFB8-754CF01816C2}"/>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1308851771"/>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2D07F6D9-3B6A-4831-8AB4-252C242257B1}"/>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0741EEC6-F60D-4ABC-8281-F499B7007704}"/>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08049296-46DB-4925-9860-113F9FE30FEF}"/>
              </a:ext>
            </a:extLst>
          </p:cNvPr>
          <p:cNvSpPr>
            <a:spLocks noGrp="1"/>
          </p:cNvSpPr>
          <p:nvPr>
            <p:ph type="dt" sz="half" idx="10"/>
          </p:nvPr>
        </p:nvSpPr>
        <p:spPr/>
        <p:txBody>
          <a:body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9A65FB0A-B238-438D-A161-1964E6DD1066}"/>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C7B8F79F-E922-4CEE-842B-A4BBF4B13BC8}"/>
              </a:ext>
            </a:extLst>
          </p:cNvPr>
          <p:cNvSpPr>
            <a:spLocks noGrp="1"/>
          </p:cNvSpPr>
          <p:nvPr>
            <p:ph type="sldNum" sz="quarter" idx="12"/>
          </p:nvPr>
        </p:nvSpPr>
        <p:spPr/>
        <p:txBody>
          <a:bodyPr/>
          <a:lstStyle/>
          <a:p>
            <a:fld id="{43C13913-64F5-4EB2-BCF3-40560E6A1B9D}" type="slidenum">
              <a:rPr lang="uk-UA" smtClean="0"/>
              <a:t>‹#›</a:t>
            </a:fld>
            <a:endParaRPr lang="uk-UA"/>
          </a:p>
        </p:txBody>
      </p:sp>
    </p:spTree>
    <p:extLst>
      <p:ext uri="{BB962C8B-B14F-4D97-AF65-F5344CB8AC3E}">
        <p14:creationId xmlns:p14="http://schemas.microsoft.com/office/powerpoint/2010/main" val="2967011520"/>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82E85629-B53C-4467-A6DA-98D64DE020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641D8C0-91D8-4CAF-B972-D5A96BF023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A6C33039-58E6-40B9-B382-F0914F31BD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B437ED-2CF8-4AA1-B45E-834F3268DE27}" type="datetimeFigureOut">
              <a:rPr lang="uk-UA" smtClean="0"/>
              <a:t>16.10.22</a:t>
            </a:fld>
            <a:endParaRPr lang="uk-UA"/>
          </a:p>
        </p:txBody>
      </p:sp>
      <p:sp>
        <p:nvSpPr>
          <p:cNvPr id="5" name="Місце для нижнього колонтитула 4">
            <a:extLst>
              <a:ext uri="{FF2B5EF4-FFF2-40B4-BE49-F238E27FC236}">
                <a16:creationId xmlns:a16="http://schemas.microsoft.com/office/drawing/2014/main" id="{97AB4E74-4DD1-45C3-9D48-9F91B0E95F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CDB3036D-AF49-4938-A6B5-3114481E90D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C13913-64F5-4EB2-BCF3-40560E6A1B9D}" type="slidenum">
              <a:rPr lang="uk-UA" smtClean="0"/>
              <a:t>‹#›</a:t>
            </a:fld>
            <a:endParaRPr lang="uk-UA"/>
          </a:p>
        </p:txBody>
      </p:sp>
    </p:spTree>
    <p:extLst>
      <p:ext uri="{BB962C8B-B14F-4D97-AF65-F5344CB8AC3E}">
        <p14:creationId xmlns:p14="http://schemas.microsoft.com/office/powerpoint/2010/main" val="40255030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oleObject" Target="../embeddings/oleObject3.bin"/><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oleObject" Target="../embeddings/oleObject4.bin"/></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oleObject" Target="../embeddings/oleObject5.bin"/><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4" Type="http://schemas.openxmlformats.org/officeDocument/2006/relationships/image" Target="../media/image35.jpg"/></Relationships>
</file>

<file path=ppt/slides/_rels/slide3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CE7EB64-B3A5-4393-B869-7E37FEAAFE0A}"/>
              </a:ext>
            </a:extLst>
          </p:cNvPr>
          <p:cNvSpPr>
            <a:spLocks noGrp="1"/>
          </p:cNvSpPr>
          <p:nvPr>
            <p:ph type="ctrTitle"/>
          </p:nvPr>
        </p:nvSpPr>
        <p:spPr/>
        <p:txBody>
          <a:bodyPr/>
          <a:lstStyle/>
          <a:p>
            <a:r>
              <a:rPr lang="uk-UA" dirty="0"/>
              <a:t>е</a:t>
            </a:r>
          </a:p>
        </p:txBody>
      </p:sp>
      <p:sp>
        <p:nvSpPr>
          <p:cNvPr id="3" name="Підзаголовок 2">
            <a:extLst>
              <a:ext uri="{FF2B5EF4-FFF2-40B4-BE49-F238E27FC236}">
                <a16:creationId xmlns:a16="http://schemas.microsoft.com/office/drawing/2014/main" id="{D445C6B5-3D5B-4155-935D-39AF8329A1C5}"/>
              </a:ext>
            </a:extLst>
          </p:cNvPr>
          <p:cNvSpPr>
            <a:spLocks noGrp="1"/>
          </p:cNvSpPr>
          <p:nvPr>
            <p:ph type="subTitle" idx="1"/>
          </p:nvPr>
        </p:nvSpPr>
        <p:spPr/>
        <p:txBody>
          <a:bodyPr/>
          <a:lstStyle/>
          <a:p>
            <a:endParaRPr lang="uk-UA" dirty="0"/>
          </a:p>
        </p:txBody>
      </p:sp>
      <p:pic>
        <p:nvPicPr>
          <p:cNvPr id="5" name="Рисунок 4" descr="Зображення, що містить надворі, будівля, великий, місто&#10;&#10;Автоматично згенерований опис">
            <a:extLst>
              <a:ext uri="{FF2B5EF4-FFF2-40B4-BE49-F238E27FC236}">
                <a16:creationId xmlns:a16="http://schemas.microsoft.com/office/drawing/2014/main" id="{1EF68074-35CA-42AC-A9A5-F791FF1FF9EB}"/>
              </a:ext>
            </a:extLst>
          </p:cNvPr>
          <p:cNvPicPr>
            <a:picLocks noChangeAspect="1"/>
          </p:cNvPicPr>
          <p:nvPr/>
        </p:nvPicPr>
        <p:blipFill rotWithShape="1">
          <a:blip r:embed="rId2">
            <a:extLst>
              <a:ext uri="{28A0092B-C50C-407E-A947-70E740481C1C}">
                <a14:useLocalDpi xmlns:a14="http://schemas.microsoft.com/office/drawing/2010/main" val="0"/>
              </a:ext>
            </a:extLst>
          </a:blip>
          <a:srcRect t="36562" r="21569" b="30350"/>
          <a:stretch/>
        </p:blipFill>
        <p:spPr>
          <a:xfrm>
            <a:off x="0" y="0"/>
            <a:ext cx="12192000" cy="6858000"/>
          </a:xfrm>
          <a:prstGeom prst="rect">
            <a:avLst/>
          </a:prstGeom>
        </p:spPr>
      </p:pic>
      <p:sp>
        <p:nvSpPr>
          <p:cNvPr id="6" name="TextBox 5">
            <a:extLst>
              <a:ext uri="{FF2B5EF4-FFF2-40B4-BE49-F238E27FC236}">
                <a16:creationId xmlns:a16="http://schemas.microsoft.com/office/drawing/2014/main" id="{68F284C6-CF11-4EF5-83B5-9F71B98C4CAF}"/>
              </a:ext>
            </a:extLst>
          </p:cNvPr>
          <p:cNvSpPr txBox="1"/>
          <p:nvPr/>
        </p:nvSpPr>
        <p:spPr>
          <a:xfrm>
            <a:off x="342901" y="1122363"/>
            <a:ext cx="11696700" cy="923330"/>
          </a:xfrm>
          <a:prstGeom prst="rect">
            <a:avLst/>
          </a:prstGeom>
          <a:noFill/>
        </p:spPr>
        <p:txBody>
          <a:bodyPr wrap="square" rtlCol="0">
            <a:spAutoFit/>
          </a:bodyPr>
          <a:lstStyle/>
          <a:p>
            <a:r>
              <a:rPr lang="uk-UA" sz="5400" b="1" dirty="0">
                <a:solidFill>
                  <a:schemeClr val="bg1"/>
                </a:solidFill>
              </a:rPr>
              <a:t>ВЕНТИЛЯЦІЯ, ОПАЛЕННЯ І ЕЛЕКТРИКА</a:t>
            </a:r>
          </a:p>
        </p:txBody>
      </p:sp>
      <p:pic>
        <p:nvPicPr>
          <p:cNvPr id="8" name="Рисунок 7" descr="Зображення, що містить малювання, сорочка&#10;&#10;Автоматично згенерований опис">
            <a:extLst>
              <a:ext uri="{FF2B5EF4-FFF2-40B4-BE49-F238E27FC236}">
                <a16:creationId xmlns:a16="http://schemas.microsoft.com/office/drawing/2014/main" id="{F6A13659-A4C2-4F79-9F08-8D5265B4A1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557" y="3921125"/>
            <a:ext cx="3886504" cy="1462925"/>
          </a:xfrm>
          <a:prstGeom prst="rect">
            <a:avLst/>
          </a:prstGeom>
        </p:spPr>
      </p:pic>
    </p:spTree>
    <p:extLst>
      <p:ext uri="{BB962C8B-B14F-4D97-AF65-F5344CB8AC3E}">
        <p14:creationId xmlns:p14="http://schemas.microsoft.com/office/powerpoint/2010/main" val="1724377820"/>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5F525A85-56C1-4AAC-AAC5-FC3F79705E67}"/>
              </a:ext>
            </a:extLst>
          </p:cNvPr>
          <p:cNvSpPr txBox="1"/>
          <p:nvPr/>
        </p:nvSpPr>
        <p:spPr>
          <a:xfrm>
            <a:off x="203199" y="2535193"/>
            <a:ext cx="4052712" cy="1015663"/>
          </a:xfrm>
          <a:prstGeom prst="rect">
            <a:avLst/>
          </a:prstGeom>
          <a:noFill/>
        </p:spPr>
        <p:txBody>
          <a:bodyPr wrap="square" rtlCol="0">
            <a:spAutoFit/>
          </a:bodyPr>
          <a:lstStyle/>
          <a:p>
            <a:pPr algn="ctr"/>
            <a:r>
              <a:rPr lang="uk-UA" sz="2000" dirty="0">
                <a:latin typeface="+mj-lt"/>
              </a:rPr>
              <a:t>Розділ 4</a:t>
            </a:r>
          </a:p>
          <a:p>
            <a:pPr algn="ctr"/>
            <a:r>
              <a:rPr lang="ru-RU" sz="2000" dirty="0">
                <a:latin typeface="+mj-lt"/>
              </a:rPr>
              <a:t>Теплова </a:t>
            </a:r>
            <a:r>
              <a:rPr lang="ru-RU" sz="2000" dirty="0" err="1">
                <a:latin typeface="+mj-lt"/>
              </a:rPr>
              <a:t>ізоляція</a:t>
            </a:r>
            <a:r>
              <a:rPr lang="ru-RU" sz="2000" dirty="0">
                <a:latin typeface="+mj-lt"/>
              </a:rPr>
              <a:t> </a:t>
            </a:r>
            <a:r>
              <a:rPr lang="ru-RU" sz="2000" dirty="0" err="1">
                <a:latin typeface="+mj-lt"/>
              </a:rPr>
              <a:t>вентиляційного</a:t>
            </a:r>
            <a:r>
              <a:rPr lang="ru-RU" sz="2000" dirty="0">
                <a:latin typeface="+mj-lt"/>
              </a:rPr>
              <a:t> </a:t>
            </a:r>
            <a:r>
              <a:rPr lang="ru-RU" sz="2000" dirty="0" err="1">
                <a:latin typeface="+mj-lt"/>
              </a:rPr>
              <a:t>обладнання</a:t>
            </a:r>
            <a:endParaRPr lang="uk-UA" sz="2000" dirty="0">
              <a:latin typeface="+mj-lt"/>
            </a:endParaRPr>
          </a:p>
        </p:txBody>
      </p:sp>
      <p:sp>
        <p:nvSpPr>
          <p:cNvPr id="20" name="TextBox 19">
            <a:extLst>
              <a:ext uri="{FF2B5EF4-FFF2-40B4-BE49-F238E27FC236}">
                <a16:creationId xmlns:a16="http://schemas.microsoft.com/office/drawing/2014/main" id="{40C77C94-51B9-4EE9-8EDC-96A3B5E134A7}"/>
              </a:ext>
            </a:extLst>
          </p:cNvPr>
          <p:cNvSpPr txBox="1"/>
          <p:nvPr/>
        </p:nvSpPr>
        <p:spPr>
          <a:xfrm>
            <a:off x="4402667" y="2535193"/>
            <a:ext cx="3454400" cy="1015663"/>
          </a:xfrm>
          <a:prstGeom prst="rect">
            <a:avLst/>
          </a:prstGeom>
          <a:noFill/>
        </p:spPr>
        <p:txBody>
          <a:bodyPr wrap="square" rtlCol="0">
            <a:spAutoFit/>
          </a:bodyPr>
          <a:lstStyle/>
          <a:p>
            <a:pPr algn="ctr"/>
            <a:r>
              <a:rPr lang="uk-UA" sz="2000" dirty="0">
                <a:latin typeface="+mj-lt"/>
              </a:rPr>
              <a:t>Розділ 5</a:t>
            </a:r>
            <a:endParaRPr lang="en-US" sz="2000" dirty="0">
              <a:latin typeface="+mj-lt"/>
            </a:endParaRPr>
          </a:p>
          <a:p>
            <a:pPr algn="ctr"/>
            <a:r>
              <a:rPr lang="uk-UA" sz="2000" dirty="0"/>
              <a:t>Герметичність вентиляційних систем</a:t>
            </a:r>
            <a:endParaRPr lang="uk-UA" sz="2000" dirty="0">
              <a:latin typeface="+mj-lt"/>
            </a:endParaRPr>
          </a:p>
        </p:txBody>
      </p:sp>
      <p:sp>
        <p:nvSpPr>
          <p:cNvPr id="21" name="TextBox 20">
            <a:extLst>
              <a:ext uri="{FF2B5EF4-FFF2-40B4-BE49-F238E27FC236}">
                <a16:creationId xmlns:a16="http://schemas.microsoft.com/office/drawing/2014/main" id="{612C5C6F-272D-4E16-BEC8-C3B6D3B034AE}"/>
              </a:ext>
            </a:extLst>
          </p:cNvPr>
          <p:cNvSpPr txBox="1"/>
          <p:nvPr/>
        </p:nvSpPr>
        <p:spPr>
          <a:xfrm>
            <a:off x="8466668" y="2535193"/>
            <a:ext cx="3104443" cy="707886"/>
          </a:xfrm>
          <a:prstGeom prst="rect">
            <a:avLst/>
          </a:prstGeom>
          <a:noFill/>
        </p:spPr>
        <p:txBody>
          <a:bodyPr wrap="square" rtlCol="0">
            <a:spAutoFit/>
          </a:bodyPr>
          <a:lstStyle/>
          <a:p>
            <a:pPr algn="ctr"/>
            <a:r>
              <a:rPr lang="uk-UA" sz="2000" dirty="0">
                <a:latin typeface="+mj-lt"/>
              </a:rPr>
              <a:t>Розділ 6</a:t>
            </a:r>
          </a:p>
          <a:p>
            <a:pPr algn="ctr"/>
            <a:r>
              <a:rPr lang="uk-UA" sz="2000" dirty="0"/>
              <a:t>Опалення</a:t>
            </a:r>
            <a:endParaRPr lang="uk-UA" sz="2000" dirty="0">
              <a:latin typeface="+mj-lt"/>
            </a:endParaRPr>
          </a:p>
        </p:txBody>
      </p:sp>
      <p:sp>
        <p:nvSpPr>
          <p:cNvPr id="2" name="Прямоугольник 1">
            <a:extLst>
              <a:ext uri="{FF2B5EF4-FFF2-40B4-BE49-F238E27FC236}">
                <a16:creationId xmlns:a16="http://schemas.microsoft.com/office/drawing/2014/main" id="{EE7802C4-08C5-4304-A97C-EABE9A4B4E56}"/>
              </a:ext>
            </a:extLst>
          </p:cNvPr>
          <p:cNvSpPr/>
          <p:nvPr/>
        </p:nvSpPr>
        <p:spPr>
          <a:xfrm>
            <a:off x="571500" y="647649"/>
            <a:ext cx="3221565" cy="1015663"/>
          </a:xfrm>
          <a:prstGeom prst="rect">
            <a:avLst/>
          </a:prstGeom>
          <a:noFill/>
        </p:spPr>
        <p:txBody>
          <a:bodyPr wrap="square" rtlCol="0">
            <a:spAutoFit/>
          </a:bodyPr>
          <a:lstStyle/>
          <a:p>
            <a:pPr algn="ctr"/>
            <a:r>
              <a:rPr lang="uk-UA" sz="2000" dirty="0">
                <a:latin typeface="+mj-lt"/>
              </a:rPr>
              <a:t>Розділ 1</a:t>
            </a:r>
          </a:p>
          <a:p>
            <a:pPr algn="ctr"/>
            <a:r>
              <a:rPr lang="uk-UA" sz="2000" dirty="0">
                <a:latin typeface="+mj-lt"/>
              </a:rPr>
              <a:t>Основні нормативні документи</a:t>
            </a:r>
          </a:p>
        </p:txBody>
      </p:sp>
      <p:sp>
        <p:nvSpPr>
          <p:cNvPr id="3" name="Прямоугольник 2">
            <a:extLst>
              <a:ext uri="{FF2B5EF4-FFF2-40B4-BE49-F238E27FC236}">
                <a16:creationId xmlns:a16="http://schemas.microsoft.com/office/drawing/2014/main" id="{FC6229F6-D70D-4B63-987B-1A8C3BA6D8DE}"/>
              </a:ext>
            </a:extLst>
          </p:cNvPr>
          <p:cNvSpPr/>
          <p:nvPr/>
        </p:nvSpPr>
        <p:spPr>
          <a:xfrm>
            <a:off x="4888549" y="647649"/>
            <a:ext cx="2234907" cy="707886"/>
          </a:xfrm>
          <a:prstGeom prst="rect">
            <a:avLst/>
          </a:prstGeom>
        </p:spPr>
        <p:txBody>
          <a:bodyPr wrap="none">
            <a:spAutoFit/>
          </a:bodyPr>
          <a:lstStyle/>
          <a:p>
            <a:pPr algn="ctr"/>
            <a:r>
              <a:rPr lang="uk-UA" sz="2000" dirty="0">
                <a:latin typeface="+mj-lt"/>
              </a:rPr>
              <a:t>Розділ 2</a:t>
            </a:r>
          </a:p>
          <a:p>
            <a:pPr algn="ctr"/>
            <a:r>
              <a:rPr lang="uk-UA" sz="2000" dirty="0">
                <a:latin typeface="+mj-lt"/>
              </a:rPr>
              <a:t>ОСНОВНІ ТЕРМІНИ</a:t>
            </a:r>
          </a:p>
        </p:txBody>
      </p:sp>
      <p:sp>
        <p:nvSpPr>
          <p:cNvPr id="6" name="Прямоугольник 5">
            <a:extLst>
              <a:ext uri="{FF2B5EF4-FFF2-40B4-BE49-F238E27FC236}">
                <a16:creationId xmlns:a16="http://schemas.microsoft.com/office/drawing/2014/main" id="{3898A652-C0E5-48D2-B91C-BCB773663BD7}"/>
              </a:ext>
            </a:extLst>
          </p:cNvPr>
          <p:cNvSpPr/>
          <p:nvPr/>
        </p:nvSpPr>
        <p:spPr>
          <a:xfrm>
            <a:off x="7616137" y="647649"/>
            <a:ext cx="4294346" cy="677108"/>
          </a:xfrm>
          <a:prstGeom prst="rect">
            <a:avLst/>
          </a:prstGeom>
        </p:spPr>
        <p:txBody>
          <a:bodyPr wrap="square">
            <a:spAutoFit/>
          </a:bodyPr>
          <a:lstStyle/>
          <a:p>
            <a:pPr algn="ctr"/>
            <a:r>
              <a:rPr lang="uk-UA" sz="2000" dirty="0">
                <a:latin typeface="+mj-lt"/>
              </a:rPr>
              <a:t>Розділ 3</a:t>
            </a:r>
          </a:p>
          <a:p>
            <a:pPr algn="ctr"/>
            <a:r>
              <a:rPr lang="uk-UA" dirty="0" err="1"/>
              <a:t>Вентиляция</a:t>
            </a:r>
            <a:endParaRPr lang="uk-UA" sz="2000" dirty="0">
              <a:latin typeface="+mj-lt"/>
            </a:endParaRPr>
          </a:p>
        </p:txBody>
      </p:sp>
      <p:sp>
        <p:nvSpPr>
          <p:cNvPr id="4" name="Прямоугольник 3">
            <a:extLst>
              <a:ext uri="{FF2B5EF4-FFF2-40B4-BE49-F238E27FC236}">
                <a16:creationId xmlns:a16="http://schemas.microsoft.com/office/drawing/2014/main" id="{B9B2AF9D-DB7A-40AF-87DF-59AED7D7CB16}"/>
              </a:ext>
            </a:extLst>
          </p:cNvPr>
          <p:cNvSpPr/>
          <p:nvPr/>
        </p:nvSpPr>
        <p:spPr>
          <a:xfrm>
            <a:off x="135467" y="4875901"/>
            <a:ext cx="4120444" cy="1015663"/>
          </a:xfrm>
          <a:prstGeom prst="rect">
            <a:avLst/>
          </a:prstGeom>
        </p:spPr>
        <p:txBody>
          <a:bodyPr wrap="square">
            <a:spAutoFit/>
          </a:bodyPr>
          <a:lstStyle/>
          <a:p>
            <a:pPr algn="ctr"/>
            <a:r>
              <a:rPr lang="uk-UA" sz="2000" dirty="0"/>
              <a:t>Розділ </a:t>
            </a:r>
            <a:r>
              <a:rPr lang="en-US" sz="2000" dirty="0"/>
              <a:t>7</a:t>
            </a:r>
          </a:p>
          <a:p>
            <a:pPr algn="ctr"/>
            <a:r>
              <a:rPr lang="ru-RU" sz="2000" dirty="0" err="1"/>
              <a:t>Особливості</a:t>
            </a:r>
            <a:r>
              <a:rPr lang="ru-RU" sz="2000" dirty="0"/>
              <a:t> систем </a:t>
            </a:r>
            <a:r>
              <a:rPr lang="ru-RU" sz="2000" dirty="0" err="1"/>
              <a:t>опалення</a:t>
            </a:r>
            <a:r>
              <a:rPr lang="ru-RU" sz="2000" dirty="0"/>
              <a:t> в </a:t>
            </a:r>
            <a:r>
              <a:rPr lang="ru-RU" sz="2000" dirty="0" err="1"/>
              <a:t>будівлях</a:t>
            </a:r>
            <a:r>
              <a:rPr lang="ru-RU" sz="2000" dirty="0"/>
              <a:t> </a:t>
            </a:r>
            <a:r>
              <a:rPr lang="ru-RU" sz="2000" dirty="0" err="1"/>
              <a:t>різного</a:t>
            </a:r>
            <a:r>
              <a:rPr lang="ru-RU" sz="2000" dirty="0"/>
              <a:t> </a:t>
            </a:r>
            <a:r>
              <a:rPr lang="ru-RU" sz="2000" dirty="0" err="1"/>
              <a:t>призначення</a:t>
            </a:r>
            <a:r>
              <a:rPr lang="ru-RU" sz="2000" dirty="0"/>
              <a:t> </a:t>
            </a:r>
            <a:endParaRPr lang="uk-UA" sz="2000" dirty="0"/>
          </a:p>
        </p:txBody>
      </p:sp>
      <p:sp>
        <p:nvSpPr>
          <p:cNvPr id="9" name="Прямоугольник 8">
            <a:extLst>
              <a:ext uri="{FF2B5EF4-FFF2-40B4-BE49-F238E27FC236}">
                <a16:creationId xmlns:a16="http://schemas.microsoft.com/office/drawing/2014/main" id="{D53A0492-EB51-4965-88E2-93DF8079E915}"/>
              </a:ext>
            </a:extLst>
          </p:cNvPr>
          <p:cNvSpPr/>
          <p:nvPr/>
        </p:nvSpPr>
        <p:spPr>
          <a:xfrm>
            <a:off x="4035778" y="4875901"/>
            <a:ext cx="4120444" cy="707886"/>
          </a:xfrm>
          <a:prstGeom prst="rect">
            <a:avLst/>
          </a:prstGeom>
        </p:spPr>
        <p:txBody>
          <a:bodyPr wrap="square">
            <a:spAutoFit/>
          </a:bodyPr>
          <a:lstStyle/>
          <a:p>
            <a:pPr algn="ctr"/>
            <a:r>
              <a:rPr lang="uk-UA" sz="2000" dirty="0"/>
              <a:t>Розділ 8</a:t>
            </a:r>
            <a:endParaRPr lang="en-US" sz="2000" dirty="0"/>
          </a:p>
          <a:p>
            <a:pPr algn="ctr"/>
            <a:r>
              <a:rPr lang="ru-RU" sz="2000" dirty="0" err="1"/>
              <a:t>Сонячні</a:t>
            </a:r>
            <a:r>
              <a:rPr lang="ru-RU" sz="2000" dirty="0"/>
              <a:t> </a:t>
            </a:r>
            <a:r>
              <a:rPr lang="ru-RU" sz="2000" dirty="0" err="1"/>
              <a:t>системи</a:t>
            </a:r>
            <a:endParaRPr lang="uk-UA" sz="2000" dirty="0"/>
          </a:p>
        </p:txBody>
      </p:sp>
      <p:sp>
        <p:nvSpPr>
          <p:cNvPr id="10" name="Прямоугольник 9">
            <a:extLst>
              <a:ext uri="{FF2B5EF4-FFF2-40B4-BE49-F238E27FC236}">
                <a16:creationId xmlns:a16="http://schemas.microsoft.com/office/drawing/2014/main" id="{23B38365-0557-4CE4-9970-905C5684873D}"/>
              </a:ext>
            </a:extLst>
          </p:cNvPr>
          <p:cNvSpPr/>
          <p:nvPr/>
        </p:nvSpPr>
        <p:spPr>
          <a:xfrm>
            <a:off x="7857067" y="4722012"/>
            <a:ext cx="4120444" cy="1323439"/>
          </a:xfrm>
          <a:prstGeom prst="rect">
            <a:avLst/>
          </a:prstGeom>
        </p:spPr>
        <p:txBody>
          <a:bodyPr wrap="square">
            <a:spAutoFit/>
          </a:bodyPr>
          <a:lstStyle/>
          <a:p>
            <a:pPr algn="ctr"/>
            <a:r>
              <a:rPr lang="uk-UA" sz="2000" dirty="0"/>
              <a:t>Розділ 9</a:t>
            </a:r>
            <a:endParaRPr lang="en-US" sz="2000" dirty="0"/>
          </a:p>
          <a:p>
            <a:pPr algn="ctr"/>
            <a:r>
              <a:rPr lang="ru-RU" sz="2000" dirty="0" err="1"/>
              <a:t>Електрика</a:t>
            </a:r>
            <a:r>
              <a:rPr lang="ru-RU" sz="2000" dirty="0"/>
              <a:t> </a:t>
            </a:r>
          </a:p>
          <a:p>
            <a:pPr algn="ctr"/>
            <a:r>
              <a:rPr lang="ru-RU" sz="2000" dirty="0" err="1"/>
              <a:t>Установочний</a:t>
            </a:r>
            <a:r>
              <a:rPr lang="ru-RU" sz="2000" dirty="0"/>
              <a:t> </a:t>
            </a:r>
            <a:r>
              <a:rPr lang="ru-RU" sz="2000" dirty="0" err="1"/>
              <a:t>рівень</a:t>
            </a:r>
            <a:endParaRPr lang="ru-RU" sz="2000" dirty="0"/>
          </a:p>
          <a:p>
            <a:pPr algn="ctr"/>
            <a:r>
              <a:rPr lang="uk-UA" sz="2000" dirty="0"/>
              <a:t>Повітронепроникні настінні розетки</a:t>
            </a:r>
          </a:p>
        </p:txBody>
      </p:sp>
    </p:spTree>
    <p:extLst>
      <p:ext uri="{BB962C8B-B14F-4D97-AF65-F5344CB8AC3E}">
        <p14:creationId xmlns:p14="http://schemas.microsoft.com/office/powerpoint/2010/main" val="3516692241"/>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2184848" y="235343"/>
            <a:ext cx="7822302" cy="584775"/>
          </a:xfrm>
          <a:prstGeom prst="rect">
            <a:avLst/>
          </a:prstGeom>
          <a:noFill/>
        </p:spPr>
        <p:txBody>
          <a:bodyPr wrap="square" rtlCol="0">
            <a:spAutoFit/>
          </a:bodyPr>
          <a:lstStyle/>
          <a:p>
            <a:pPr algn="ctr"/>
            <a:r>
              <a:rPr lang="uk-UA" sz="3200" dirty="0">
                <a:latin typeface="+mj-lt"/>
              </a:rPr>
              <a:t>Нормативна база</a:t>
            </a:r>
          </a:p>
        </p:txBody>
      </p:sp>
      <p:sp>
        <p:nvSpPr>
          <p:cNvPr id="7" name="TextBox 6">
            <a:extLst>
              <a:ext uri="{FF2B5EF4-FFF2-40B4-BE49-F238E27FC236}">
                <a16:creationId xmlns:a16="http://schemas.microsoft.com/office/drawing/2014/main" id="{09B31D6A-4971-42CC-B7D7-B7C5912F3BF0}"/>
              </a:ext>
            </a:extLst>
          </p:cNvPr>
          <p:cNvSpPr txBox="1"/>
          <p:nvPr/>
        </p:nvSpPr>
        <p:spPr>
          <a:xfrm>
            <a:off x="351050" y="820118"/>
            <a:ext cx="11489899" cy="5881610"/>
          </a:xfrm>
          <a:prstGeom prst="rect">
            <a:avLst/>
          </a:prstGeom>
          <a:noFill/>
        </p:spPr>
        <p:txBody>
          <a:bodyPr wrap="square" rtlCol="0">
            <a:spAutoFit/>
          </a:bodyPr>
          <a:lstStyle/>
          <a:p>
            <a:pPr>
              <a:lnSpc>
                <a:spcPct val="110000"/>
              </a:lnSpc>
            </a:pPr>
            <a:r>
              <a:rPr lang="uk-UA" dirty="0"/>
              <a:t>ДБН В.2.5-67 </a:t>
            </a:r>
            <a:r>
              <a:rPr lang="ru-RU" dirty="0"/>
              <a:t>«</a:t>
            </a:r>
            <a:r>
              <a:rPr lang="uk-UA" dirty="0"/>
              <a:t>Опалення, вентиляція та кондиціонування</a:t>
            </a:r>
            <a:r>
              <a:rPr lang="ru-RU" dirty="0"/>
              <a:t>»</a:t>
            </a:r>
            <a:endParaRPr lang="ru-UA" dirty="0"/>
          </a:p>
          <a:p>
            <a:pPr>
              <a:lnSpc>
                <a:spcPct val="110000"/>
              </a:lnSpc>
            </a:pPr>
            <a:r>
              <a:rPr lang="uk-UA" dirty="0"/>
              <a:t>ДБН В.2.5-77-2014 </a:t>
            </a:r>
            <a:r>
              <a:rPr lang="ru-RU" dirty="0"/>
              <a:t>«</a:t>
            </a:r>
            <a:r>
              <a:rPr lang="uk-UA" dirty="0"/>
              <a:t>Котельні установки</a:t>
            </a:r>
            <a:r>
              <a:rPr lang="ru-RU" dirty="0"/>
              <a:t>» </a:t>
            </a:r>
            <a:endParaRPr lang="ru-UA" dirty="0"/>
          </a:p>
          <a:p>
            <a:pPr>
              <a:lnSpc>
                <a:spcPct val="110000"/>
              </a:lnSpc>
            </a:pPr>
            <a:r>
              <a:rPr lang="uk-UA" dirty="0"/>
              <a:t>ДСТУ Б А.2.4-4:2009 СПДБ «Основні вимоги до проектної та робочої документації»</a:t>
            </a:r>
            <a:endParaRPr lang="ru-UA" dirty="0"/>
          </a:p>
          <a:p>
            <a:pPr>
              <a:lnSpc>
                <a:spcPct val="110000"/>
              </a:lnSpc>
            </a:pPr>
            <a:r>
              <a:rPr lang="uk-UA" dirty="0"/>
              <a:t>ДБН А.2.2-3.2014 «Склад та зміст проектної документації на будівництво»</a:t>
            </a:r>
            <a:endParaRPr lang="ru-UA" dirty="0"/>
          </a:p>
          <a:p>
            <a:pPr>
              <a:lnSpc>
                <a:spcPct val="110000"/>
              </a:lnSpc>
            </a:pPr>
            <a:r>
              <a:rPr lang="uk-UA" dirty="0"/>
              <a:t>ДБН В.2.2-3:2018 «Будинки та споруди. Заклади освіти»</a:t>
            </a:r>
            <a:r>
              <a:rPr lang="ru-RU" dirty="0"/>
              <a:t> з</a:t>
            </a:r>
            <a:r>
              <a:rPr lang="uk-UA" dirty="0"/>
              <a:t>і Зміною №1</a:t>
            </a:r>
            <a:endParaRPr lang="ru-UA" dirty="0"/>
          </a:p>
          <a:p>
            <a:pPr>
              <a:lnSpc>
                <a:spcPct val="110000"/>
              </a:lnSpc>
            </a:pPr>
            <a:r>
              <a:rPr lang="uk-UA" dirty="0"/>
              <a:t>ДБН В.2.2-4:2018 «Заклади дошкільної освіти» зі Зміною №1</a:t>
            </a:r>
          </a:p>
          <a:p>
            <a:pPr>
              <a:lnSpc>
                <a:spcPct val="110000"/>
              </a:lnSpc>
            </a:pPr>
            <a:r>
              <a:rPr lang="uk-UA" dirty="0"/>
              <a:t>ДБН В.2.2-9:2018 «Громадські будинки та споруди» зі Зміною №1</a:t>
            </a:r>
            <a:endParaRPr lang="ru-UA" dirty="0"/>
          </a:p>
          <a:p>
            <a:pPr>
              <a:lnSpc>
                <a:spcPct val="110000"/>
              </a:lnSpc>
            </a:pPr>
            <a:r>
              <a:rPr lang="uk-UA" dirty="0"/>
              <a:t>ДБН В.2.2-15:2019 «Житлові будинки»</a:t>
            </a:r>
            <a:endParaRPr lang="ru-UA" dirty="0"/>
          </a:p>
          <a:p>
            <a:pPr>
              <a:lnSpc>
                <a:spcPct val="110000"/>
              </a:lnSpc>
            </a:pPr>
            <a:r>
              <a:rPr lang="uk-UA" dirty="0"/>
              <a:t>ДБН В.2.5-39:2008 «Теплові мережі» зі Зміною №1</a:t>
            </a:r>
            <a:endParaRPr lang="ru-UA" dirty="0"/>
          </a:p>
          <a:p>
            <a:r>
              <a:rPr lang="uk-UA" dirty="0"/>
              <a:t>ДСТУ-Н Б В.1.1-27:2010 «Будівельна кліматологія»</a:t>
            </a:r>
            <a:endParaRPr lang="ru-UA" dirty="0"/>
          </a:p>
          <a:p>
            <a:r>
              <a:rPr lang="uk-UA" dirty="0"/>
              <a:t>ДСТУ-Н Б В.2.5-73:2013 «Настанова з монтажу внутрішніх санітарно-технічних систем»</a:t>
            </a:r>
            <a:endParaRPr lang="ru-UA" dirty="0"/>
          </a:p>
          <a:p>
            <a:r>
              <a:rPr lang="uk-UA" dirty="0"/>
              <a:t>ДБН А.3.2-2-2009 ССБП «Промислова безпека у будівництві. Основні положення»</a:t>
            </a:r>
            <a:endParaRPr lang="ru-UA" dirty="0"/>
          </a:p>
          <a:p>
            <a:r>
              <a:rPr lang="uk-UA" dirty="0"/>
              <a:t>ДБН В.1.1-7:2016 «Пожежна безпека об’єктів будівництва»</a:t>
            </a:r>
            <a:endParaRPr lang="ru-UA" dirty="0"/>
          </a:p>
          <a:p>
            <a:pPr lvl="0"/>
            <a:r>
              <a:rPr lang="uk-UA" dirty="0" err="1"/>
              <a:t>СНиП</a:t>
            </a:r>
            <a:r>
              <a:rPr lang="uk-UA" dirty="0"/>
              <a:t> 2.04.14-88 «</a:t>
            </a:r>
            <a:r>
              <a:rPr lang="uk-UA" dirty="0" err="1"/>
              <a:t>Тепловая</a:t>
            </a:r>
            <a:r>
              <a:rPr lang="uk-UA" dirty="0"/>
              <a:t> </a:t>
            </a:r>
            <a:r>
              <a:rPr lang="uk-UA" dirty="0" err="1"/>
              <a:t>изоляция</a:t>
            </a:r>
            <a:r>
              <a:rPr lang="uk-UA" dirty="0"/>
              <a:t> </a:t>
            </a:r>
            <a:r>
              <a:rPr lang="uk-UA" dirty="0" err="1"/>
              <a:t>оборудования</a:t>
            </a:r>
            <a:r>
              <a:rPr lang="uk-UA" dirty="0"/>
              <a:t> </a:t>
            </a:r>
            <a:r>
              <a:rPr lang="uk-UA" dirty="0" err="1"/>
              <a:t>и</a:t>
            </a:r>
            <a:r>
              <a:rPr lang="uk-UA" dirty="0"/>
              <a:t> </a:t>
            </a:r>
            <a:r>
              <a:rPr lang="uk-UA" dirty="0" err="1"/>
              <a:t>трубопроводов</a:t>
            </a:r>
            <a:r>
              <a:rPr lang="uk-UA" dirty="0"/>
              <a:t>»</a:t>
            </a:r>
            <a:endParaRPr lang="ru-UA" dirty="0"/>
          </a:p>
          <a:p>
            <a:pPr lvl="0"/>
            <a:r>
              <a:rPr lang="uk-UA" dirty="0"/>
              <a:t>ДСТУ- </a:t>
            </a:r>
            <a:r>
              <a:rPr lang="uk-UA" dirty="0" err="1"/>
              <a:t>Н</a:t>
            </a:r>
            <a:r>
              <a:rPr lang="uk-UA" dirty="0"/>
              <a:t> Б В .2.5 - 43:2010 Інженерне обладнання будинків і споруд. Настанова з улаштування систем сонячного теплопостачання в будинках житлового і громадського призначення</a:t>
            </a:r>
            <a:endParaRPr lang="ru-UA" dirty="0"/>
          </a:p>
          <a:p>
            <a:pPr lvl="0"/>
            <a:r>
              <a:rPr lang="uk-UA" dirty="0"/>
              <a:t>ДСТУ 4034 – 2001 Енергозбереження. Нетрадиційні та поновлювані джерела енергії. Колектори сонячні плоскі. Методи випробування: ДСТУ 4034 – 2001. – </a:t>
            </a:r>
            <a:r>
              <a:rPr lang="uk-UA" dirty="0" err="1"/>
              <a:t>К</a:t>
            </a:r>
            <a:r>
              <a:rPr lang="uk-UA" dirty="0"/>
              <a:t>.: Держстандарт України, 2001. – 27 с.</a:t>
            </a:r>
            <a:endParaRPr lang="ru-UA" dirty="0"/>
          </a:p>
          <a:p>
            <a:pPr lvl="0"/>
            <a:r>
              <a:rPr lang="uk-UA" dirty="0"/>
              <a:t>ДСТУ ISO 9459-3:2005 Теплопостачання сонячне. Системи водогрійні побутові. Частина 3. Випробування сонячних комбінованих систем для визначення їх робочих характеристик (ISO 9459-3:1997, IDT). </a:t>
            </a:r>
            <a:r>
              <a:rPr lang="uk-UA" dirty="0" err="1"/>
              <a:t>Введ</a:t>
            </a:r>
            <a:r>
              <a:rPr lang="uk-UA" dirty="0"/>
              <a:t>. 01.07.2007.</a:t>
            </a:r>
            <a:endParaRPr lang="ru-UA" dirty="0"/>
          </a:p>
        </p:txBody>
      </p:sp>
    </p:spTree>
    <p:extLst>
      <p:ext uri="{BB962C8B-B14F-4D97-AF65-F5344CB8AC3E}">
        <p14:creationId xmlns:p14="http://schemas.microsoft.com/office/powerpoint/2010/main" val="170207372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2184848" y="189078"/>
            <a:ext cx="7822302" cy="584775"/>
          </a:xfrm>
          <a:prstGeom prst="rect">
            <a:avLst/>
          </a:prstGeom>
          <a:noFill/>
        </p:spPr>
        <p:txBody>
          <a:bodyPr wrap="square" rtlCol="0">
            <a:spAutoFit/>
          </a:bodyPr>
          <a:lstStyle/>
          <a:p>
            <a:pPr algn="ctr"/>
            <a:r>
              <a:rPr lang="uk-UA" sz="3200" dirty="0">
                <a:latin typeface="+mj-lt"/>
              </a:rPr>
              <a:t>Нормативна база</a:t>
            </a:r>
          </a:p>
        </p:txBody>
      </p:sp>
      <p:sp>
        <p:nvSpPr>
          <p:cNvPr id="7" name="TextBox 6">
            <a:extLst>
              <a:ext uri="{FF2B5EF4-FFF2-40B4-BE49-F238E27FC236}">
                <a16:creationId xmlns:a16="http://schemas.microsoft.com/office/drawing/2014/main" id="{09B31D6A-4971-42CC-B7D7-B7C5912F3BF0}"/>
              </a:ext>
            </a:extLst>
          </p:cNvPr>
          <p:cNvSpPr txBox="1"/>
          <p:nvPr/>
        </p:nvSpPr>
        <p:spPr>
          <a:xfrm>
            <a:off x="351049" y="773853"/>
            <a:ext cx="11489899" cy="5909310"/>
          </a:xfrm>
          <a:prstGeom prst="rect">
            <a:avLst/>
          </a:prstGeom>
          <a:noFill/>
        </p:spPr>
        <p:txBody>
          <a:bodyPr wrap="square" rtlCol="0">
            <a:spAutoFit/>
          </a:bodyPr>
          <a:lstStyle/>
          <a:p>
            <a:pPr lvl="0"/>
            <a:r>
              <a:rPr lang="uk-UA" dirty="0"/>
              <a:t>ДСТУ ISO 9806-1:2005 Колектори сонячні. Методи </a:t>
            </a:r>
            <a:r>
              <a:rPr lang="uk-UA" dirty="0" err="1"/>
              <a:t>випробування.Частина</a:t>
            </a:r>
            <a:r>
              <a:rPr lang="uk-UA" dirty="0"/>
              <a:t> 1. Теплові характеристики та перепад тиску засклених сонячних колекторів для нагрівання рідини (ISO 9806-1:1994, IDT). </a:t>
            </a:r>
            <a:r>
              <a:rPr lang="uk-UA" dirty="0" err="1"/>
              <a:t>Введ</a:t>
            </a:r>
            <a:r>
              <a:rPr lang="uk-UA" dirty="0"/>
              <a:t>. 01.01.2008.</a:t>
            </a:r>
            <a:endParaRPr lang="ru-UA" dirty="0"/>
          </a:p>
          <a:p>
            <a:pPr lvl="0"/>
            <a:r>
              <a:rPr lang="uk-UA" dirty="0"/>
              <a:t>ДСТУ ISO 9806-2:2005 Колектори сонячні. Методи випробування. Частина 2. Кваліфікаційні випробування (ISO 9806-2:1995, IDT). </a:t>
            </a:r>
            <a:r>
              <a:rPr lang="uk-UA" dirty="0" err="1"/>
              <a:t>Введ</a:t>
            </a:r>
            <a:r>
              <a:rPr lang="uk-UA" dirty="0"/>
              <a:t>. 01.01.2008.</a:t>
            </a:r>
            <a:endParaRPr lang="ru-UA" dirty="0"/>
          </a:p>
          <a:p>
            <a:pPr lvl="0"/>
            <a:r>
              <a:rPr lang="uk-UA" dirty="0"/>
              <a:t>ДСТУ ISO 9806-3:2005 Колектори сонячні. Методи випробування. Частина 3. Теплові характеристики (лише відчутне теплопередавання) та перепад тиску незасклених сонячних колекторів для нагрівання рідини (ISO 9806-3:1995, IDT). ). </a:t>
            </a:r>
            <a:r>
              <a:rPr lang="uk-UA" dirty="0" err="1"/>
              <a:t>Введ</a:t>
            </a:r>
            <a:r>
              <a:rPr lang="uk-UA" dirty="0"/>
              <a:t>. 01.01.2008.</a:t>
            </a:r>
            <a:endParaRPr lang="ru-UA" dirty="0"/>
          </a:p>
          <a:p>
            <a:pPr lvl="0"/>
            <a:r>
              <a:rPr lang="uk-UA" dirty="0"/>
              <a:t>ДСТУ ISO 9459-2:2006 Теплопостачання сонячне. Системи водогрійні побутові.</a:t>
            </a:r>
            <a:endParaRPr lang="ru-UA" dirty="0"/>
          </a:p>
          <a:p>
            <a:pPr lvl="0"/>
            <a:r>
              <a:rPr lang="uk-UA" dirty="0"/>
              <a:t>Частина 2. Методи випробування на відкритому повітрі цілковито сонячних систем для </a:t>
            </a:r>
            <a:r>
              <a:rPr lang="uk-UA" dirty="0" err="1"/>
              <a:t>оцінення</a:t>
            </a:r>
            <a:r>
              <a:rPr lang="uk-UA" dirty="0"/>
              <a:t> їхніх характеристик і річного прогнозування їх роботи (ISO 9459-2:1995, IDT). Введ.01.10.2007.</a:t>
            </a:r>
            <a:endParaRPr lang="ru-UA" dirty="0"/>
          </a:p>
          <a:p>
            <a:pPr lvl="0"/>
            <a:r>
              <a:rPr lang="uk-UA" dirty="0"/>
              <a:t> ДСТУ ЕN 60904-1:2009.Фотоелектричні прилади. Частина 1: Фотоелектричні вольт-амперні характеристики. Методи вимірювання. </a:t>
            </a:r>
            <a:r>
              <a:rPr lang="uk-UA" dirty="0" err="1"/>
              <a:t>Введ</a:t>
            </a:r>
            <a:r>
              <a:rPr lang="uk-UA" dirty="0"/>
              <a:t>. 01.01. 10. –К.: Держспоживстандарт України, 2010. –20 с.</a:t>
            </a:r>
            <a:endParaRPr lang="ru-UA" dirty="0"/>
          </a:p>
          <a:p>
            <a:pPr lvl="0"/>
            <a:r>
              <a:rPr lang="uk-UA" dirty="0"/>
              <a:t>ДСТУ ЕN 60904-2:2009.Фотоелектричні прилади. Частина 2: Фотоелектричні вольт-амперні характеристики. Методи вимірювання. </a:t>
            </a:r>
            <a:r>
              <a:rPr lang="uk-UA" dirty="0" err="1"/>
              <a:t>Введ</a:t>
            </a:r>
            <a:r>
              <a:rPr lang="uk-UA" dirty="0"/>
              <a:t>. 01.01. 10. –К.: </a:t>
            </a:r>
            <a:r>
              <a:rPr lang="uk-UA" dirty="0" err="1"/>
              <a:t>ержспоживстандарт</a:t>
            </a:r>
            <a:r>
              <a:rPr lang="uk-UA" dirty="0"/>
              <a:t> України, 2010.–20 с.</a:t>
            </a:r>
            <a:endParaRPr lang="ru-UA" dirty="0"/>
          </a:p>
          <a:p>
            <a:pPr lvl="0"/>
            <a:r>
              <a:rPr lang="uk-UA" dirty="0"/>
              <a:t>ДСТУ ISO9488:2010 Енергія сонячна. Словник термінів. </a:t>
            </a:r>
            <a:r>
              <a:rPr lang="uk-UA" dirty="0" err="1"/>
              <a:t>Введ</a:t>
            </a:r>
            <a:r>
              <a:rPr lang="uk-UA" dirty="0"/>
              <a:t>. 01.07.12. –К.: Держспоживстандарт України, 2010</a:t>
            </a:r>
            <a:endParaRPr lang="ru-UA" dirty="0"/>
          </a:p>
          <a:p>
            <a:pPr lvl="0"/>
            <a:r>
              <a:rPr lang="uk-UA" dirty="0"/>
              <a:t>ДСТУ 7503:2014 «Геліоенергетика. Станції фотоелектричні. Терміни та визначення понять». </a:t>
            </a:r>
            <a:r>
              <a:rPr lang="uk-UA" dirty="0" err="1"/>
              <a:t>Введ</a:t>
            </a:r>
            <a:r>
              <a:rPr lang="uk-UA" dirty="0"/>
              <a:t>. 01.01.2015. –К.: </a:t>
            </a:r>
            <a:endParaRPr lang="ru-UA" dirty="0"/>
          </a:p>
          <a:p>
            <a:pPr lvl="0"/>
            <a:r>
              <a:rPr lang="uk-UA" dirty="0" err="1"/>
              <a:t>Мінекономрозвитку</a:t>
            </a:r>
            <a:r>
              <a:rPr lang="uk-UA" dirty="0"/>
              <a:t> України, 2015</a:t>
            </a:r>
            <a:endParaRPr lang="ru-UA" dirty="0"/>
          </a:p>
          <a:p>
            <a:pPr lvl="0"/>
            <a:r>
              <a:rPr lang="uk-UA" dirty="0"/>
              <a:t>ДСТУ 8328:2015 «Геліоенергетика. Модулі фотоелектричні. Загальні технічні вимоги». </a:t>
            </a:r>
            <a:r>
              <a:rPr lang="uk-UA" dirty="0" err="1"/>
              <a:t>Введ</a:t>
            </a:r>
            <a:r>
              <a:rPr lang="uk-UA" dirty="0"/>
              <a:t>. 01.07.2017. –К.: ДП «</a:t>
            </a:r>
            <a:r>
              <a:rPr lang="uk-UA" dirty="0" err="1"/>
              <a:t>УкрНДНЦ</a:t>
            </a:r>
            <a:r>
              <a:rPr lang="uk-UA" dirty="0"/>
              <a:t>», 2016.</a:t>
            </a:r>
            <a:endParaRPr lang="ru-UA" dirty="0"/>
          </a:p>
          <a:p>
            <a:pPr lvl="0"/>
            <a:r>
              <a:rPr lang="uk-UA" dirty="0"/>
              <a:t>ДСТУ 8635:2016 «Геліоенергетика. Площадки для фотоелектричних станцій. Приєднання до електроенергетичної системи». </a:t>
            </a:r>
            <a:r>
              <a:rPr lang="uk-UA" dirty="0" err="1"/>
              <a:t>Введ</a:t>
            </a:r>
            <a:r>
              <a:rPr lang="uk-UA" dirty="0"/>
              <a:t>. 01.01.2017. –К.: ДП «</a:t>
            </a:r>
            <a:r>
              <a:rPr lang="uk-UA" dirty="0" err="1"/>
              <a:t>УкрНДНЦ</a:t>
            </a:r>
            <a:r>
              <a:rPr lang="uk-UA" dirty="0"/>
              <a:t>», 2016.</a:t>
            </a:r>
            <a:endParaRPr lang="ru-UA" dirty="0"/>
          </a:p>
        </p:txBody>
      </p:sp>
    </p:spTree>
    <p:extLst>
      <p:ext uri="{BB962C8B-B14F-4D97-AF65-F5344CB8AC3E}">
        <p14:creationId xmlns:p14="http://schemas.microsoft.com/office/powerpoint/2010/main" val="406533420"/>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2184848" y="222512"/>
            <a:ext cx="7822302" cy="584775"/>
          </a:xfrm>
          <a:prstGeom prst="rect">
            <a:avLst/>
          </a:prstGeom>
          <a:noFill/>
        </p:spPr>
        <p:txBody>
          <a:bodyPr wrap="square" rtlCol="0">
            <a:spAutoFit/>
          </a:bodyPr>
          <a:lstStyle/>
          <a:p>
            <a:pPr algn="ctr"/>
            <a:r>
              <a:rPr lang="uk-UA" sz="3200" dirty="0">
                <a:latin typeface="+mj-lt"/>
              </a:rPr>
              <a:t>ОСНОВНІ ТЕРМІНИ</a:t>
            </a:r>
          </a:p>
        </p:txBody>
      </p:sp>
      <p:sp>
        <p:nvSpPr>
          <p:cNvPr id="7" name="TextBox 6">
            <a:extLst>
              <a:ext uri="{FF2B5EF4-FFF2-40B4-BE49-F238E27FC236}">
                <a16:creationId xmlns:a16="http://schemas.microsoft.com/office/drawing/2014/main" id="{09B31D6A-4971-42CC-B7D7-B7C5912F3BF0}"/>
              </a:ext>
            </a:extLst>
          </p:cNvPr>
          <p:cNvSpPr txBox="1"/>
          <p:nvPr/>
        </p:nvSpPr>
        <p:spPr>
          <a:xfrm>
            <a:off x="361949" y="807287"/>
            <a:ext cx="11468100" cy="5909310"/>
          </a:xfrm>
          <a:prstGeom prst="rect">
            <a:avLst/>
          </a:prstGeom>
          <a:noFill/>
        </p:spPr>
        <p:txBody>
          <a:bodyPr wrap="square" rtlCol="0">
            <a:spAutoFit/>
          </a:bodyPr>
          <a:lstStyle/>
          <a:p>
            <a:r>
              <a:rPr lang="uk-UA" b="1" dirty="0"/>
              <a:t>Вентиляція</a:t>
            </a:r>
            <a:r>
              <a:rPr lang="uk-UA" dirty="0"/>
              <a:t> - обмін повітря у приміщенні для видалення надлишків теплоти, вологи, шкідливих та інших забруднюючих речовин з метою забезпечення допустимого мікроклімату та чистоти повітря у робочій зоні або в зоні обслуговування при середній незабезпеченості 400 год/рік- при цілодобовій роботі та 300 год/рік - при однозмінній роботі у денний час.</a:t>
            </a:r>
            <a:endParaRPr lang="ru-UA" dirty="0"/>
          </a:p>
          <a:p>
            <a:r>
              <a:rPr lang="uk-UA" b="1" dirty="0"/>
              <a:t>Відновлювана енергія</a:t>
            </a:r>
            <a:r>
              <a:rPr lang="uk-UA" dirty="0"/>
              <a:t> - Енергія з джерел, що не вичерпуються видобуванням, таких як сонце (теплова та фотогальванічна сонячна енергія), вітер (аеродинамічна енергія), енергія руху води (гідродинамічна енергія), геотермальна, </a:t>
            </a:r>
            <a:r>
              <a:rPr lang="uk-UA" dirty="0" err="1"/>
              <a:t>аеротермальна</a:t>
            </a:r>
            <a:r>
              <a:rPr lang="uk-UA" dirty="0"/>
              <a:t> та гідротермальна енергія, відновлювані біомаси, біогази тощо.</a:t>
            </a:r>
            <a:endParaRPr lang="ru-UA" dirty="0"/>
          </a:p>
          <a:p>
            <a:r>
              <a:rPr lang="uk-UA" b="1" dirty="0" err="1"/>
              <a:t>Когенерація</a:t>
            </a:r>
            <a:r>
              <a:rPr lang="uk-UA" dirty="0"/>
              <a:t> - одночасна генерація в одному процесі теплової енергії та електричної та/або механічної енергії.</a:t>
            </a:r>
            <a:endParaRPr lang="ru-UA" dirty="0"/>
          </a:p>
          <a:p>
            <a:r>
              <a:rPr lang="uk-UA" i="1" dirty="0"/>
              <a:t>Примітка.</a:t>
            </a:r>
            <a:r>
              <a:rPr lang="uk-UA" dirty="0"/>
              <a:t> Також застосовують визначення терміну - комбіноване виробництво електроенергії та теплоти.</a:t>
            </a:r>
            <a:endParaRPr lang="ru-UA" dirty="0"/>
          </a:p>
          <a:p>
            <a:r>
              <a:rPr lang="uk-UA" b="1" dirty="0"/>
              <a:t>Мікроклімат приміщення</a:t>
            </a:r>
            <a:r>
              <a:rPr lang="uk-UA" dirty="0"/>
              <a:t> - умови внутрішнього середовища приміщення, що впливають на тепловий обмін людини з оточенням шляхом конвекції, </a:t>
            </a:r>
            <a:r>
              <a:rPr lang="uk-UA" dirty="0" err="1"/>
              <a:t>кондукції</a:t>
            </a:r>
            <a:r>
              <a:rPr lang="uk-UA" dirty="0"/>
              <a:t>, теплового випромінювання та випаровування вологи; ці умови визначаються поєднанням температури, відносної вологості та швидкості руху повітря, температури оточуючих людину поверхонь та інтенсивністю теплового (інфрачервоного) опромінення.</a:t>
            </a:r>
            <a:endParaRPr lang="ru-UA" dirty="0"/>
          </a:p>
          <a:p>
            <a:r>
              <a:rPr lang="uk-UA" b="1" dirty="0"/>
              <a:t>Опалення</a:t>
            </a:r>
            <a:r>
              <a:rPr lang="uk-UA" dirty="0"/>
              <a:t> - штучне нагрівання приміщення в опалювальний період року для компенсації тепловтрат та підтримання нормованої температури із середньою незабезпеченістю 50 год/рік.</a:t>
            </a:r>
            <a:endParaRPr lang="ru-UA" dirty="0"/>
          </a:p>
          <a:p>
            <a:r>
              <a:rPr lang="uk-UA" b="1" dirty="0"/>
              <a:t>Рекуперація тепла</a:t>
            </a:r>
            <a:r>
              <a:rPr lang="uk-UA" dirty="0"/>
              <a:t> - це процес повернення тепла, процес його отримання назад. У нашому випадку рекуперація тепла означає процес підігріву повітрям теплим повітрям що виходить  із приміщення холодного вхідного повітря, який входить в будинок для його провітрювання і вентиляції.</a:t>
            </a:r>
            <a:endParaRPr lang="ru-UA" dirty="0"/>
          </a:p>
          <a:p>
            <a:r>
              <a:rPr lang="uk-UA" b="1" dirty="0"/>
              <a:t>Терморегулятор системи забезпечення мікроклімату будівлі (скорочено терморегулятор або термостат)</a:t>
            </a:r>
            <a:r>
              <a:rPr lang="uk-UA" dirty="0"/>
              <a:t> - </a:t>
            </a:r>
            <a:r>
              <a:rPr lang="uk-UA" dirty="0" err="1"/>
              <a:t>запірно</a:t>
            </a:r>
            <a:r>
              <a:rPr lang="uk-UA" dirty="0"/>
              <a:t>-регулююча арматура автоматичного регулювання тепловим потоком теплообмінного приладу на рівні, відповідному встановленої користувачем температури повітря в приміщенні.</a:t>
            </a:r>
            <a:endParaRPr lang="ru-UA" dirty="0"/>
          </a:p>
        </p:txBody>
      </p:sp>
    </p:spTree>
    <p:extLst>
      <p:ext uri="{BB962C8B-B14F-4D97-AF65-F5344CB8AC3E}">
        <p14:creationId xmlns:p14="http://schemas.microsoft.com/office/powerpoint/2010/main" val="1826128203"/>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371227" y="0"/>
            <a:ext cx="11868149" cy="584775"/>
          </a:xfrm>
          <a:prstGeom prst="rect">
            <a:avLst/>
          </a:prstGeom>
          <a:noFill/>
        </p:spPr>
        <p:txBody>
          <a:bodyPr wrap="square" rtlCol="0">
            <a:spAutoFit/>
          </a:bodyPr>
          <a:lstStyle/>
          <a:p>
            <a:pPr algn="ctr"/>
            <a:r>
              <a:rPr lang="ru-RU" sz="3200" dirty="0" err="1">
                <a:latin typeface="+mj-lt"/>
              </a:rPr>
              <a:t>Основні</a:t>
            </a:r>
            <a:r>
              <a:rPr lang="ru-RU" sz="3200" dirty="0">
                <a:latin typeface="+mj-lt"/>
              </a:rPr>
              <a:t> </a:t>
            </a:r>
            <a:r>
              <a:rPr lang="ru-RU" sz="3200" dirty="0" err="1">
                <a:latin typeface="+mj-lt"/>
              </a:rPr>
              <a:t>поняття</a:t>
            </a:r>
            <a:r>
              <a:rPr lang="ru-RU" sz="3200" dirty="0">
                <a:latin typeface="+mj-lt"/>
              </a:rPr>
              <a:t> </a:t>
            </a:r>
            <a:r>
              <a:rPr lang="ru-RU" sz="3200" dirty="0" err="1">
                <a:latin typeface="+mj-lt"/>
              </a:rPr>
              <a:t>вентиляції</a:t>
            </a:r>
            <a:r>
              <a:rPr lang="ru-RU" sz="3200" dirty="0">
                <a:latin typeface="+mj-lt"/>
              </a:rPr>
              <a:t> і </a:t>
            </a:r>
            <a:r>
              <a:rPr lang="ru-RU" sz="3200" dirty="0" err="1">
                <a:latin typeface="+mj-lt"/>
              </a:rPr>
              <a:t>регенерації</a:t>
            </a:r>
            <a:r>
              <a:rPr lang="ru-RU" sz="3200" dirty="0">
                <a:latin typeface="+mj-lt"/>
              </a:rPr>
              <a:t> тепла</a:t>
            </a:r>
            <a:endParaRPr lang="uk-UA" sz="3200" dirty="0">
              <a:latin typeface="+mj-lt"/>
            </a:endParaRPr>
          </a:p>
        </p:txBody>
      </p:sp>
      <p:sp>
        <p:nvSpPr>
          <p:cNvPr id="2" name="Прямоугольник 1">
            <a:extLst>
              <a:ext uri="{FF2B5EF4-FFF2-40B4-BE49-F238E27FC236}">
                <a16:creationId xmlns:a16="http://schemas.microsoft.com/office/drawing/2014/main" id="{75ADADDF-F87E-4CD8-B77F-5C4FA532EFBB}"/>
              </a:ext>
            </a:extLst>
          </p:cNvPr>
          <p:cNvSpPr/>
          <p:nvPr/>
        </p:nvSpPr>
        <p:spPr>
          <a:xfrm>
            <a:off x="6096000" y="584775"/>
            <a:ext cx="5905500" cy="5907771"/>
          </a:xfrm>
          <a:prstGeom prst="rect">
            <a:avLst/>
          </a:prstGeom>
        </p:spPr>
        <p:txBody>
          <a:bodyPr wrap="square">
            <a:spAutoFit/>
          </a:bodyPr>
          <a:lstStyle/>
          <a:p>
            <a:pPr indent="450215" algn="just">
              <a:lnSpc>
                <a:spcPct val="110000"/>
              </a:lnSpc>
              <a:spcAft>
                <a:spcPts val="300"/>
              </a:spcAft>
            </a:pPr>
            <a:r>
              <a:rPr lang="uk-UA" sz="2000" dirty="0">
                <a:latin typeface="Calibri" panose="020F0502020204030204" pitchFamily="34" charset="0"/>
                <a:ea typeface="Calibri" panose="020F0502020204030204" pitchFamily="34" charset="0"/>
                <a:cs typeface="Times New Roman" panose="02020603050405020304" pitchFamily="18" charset="0"/>
              </a:rPr>
              <a:t>У перекладі з латинської, рекуперація означає відшкодування або зворотне отримання. Відносно теплообмінних реакцій, рекуперація характеризується як, часткове повернення енергії, витраченої на проведення технологічного дії з метою застосування в цьому ж процесі. У </a:t>
            </a:r>
            <a:r>
              <a:rPr lang="uk-UA" sz="2000" dirty="0" err="1">
                <a:latin typeface="Calibri" panose="020F0502020204030204" pitchFamily="34" charset="0"/>
                <a:ea typeface="Calibri" panose="020F0502020204030204" pitchFamily="34" charset="0"/>
                <a:cs typeface="Times New Roman" panose="02020603050405020304" pitchFamily="18" charset="0"/>
              </a:rPr>
              <a:t>вентсистемах</a:t>
            </a:r>
            <a:r>
              <a:rPr lang="uk-UA" sz="2000" dirty="0">
                <a:latin typeface="Calibri" panose="020F0502020204030204" pitchFamily="34" charset="0"/>
                <a:ea typeface="Calibri" panose="020F0502020204030204" pitchFamily="34" charset="0"/>
                <a:cs typeface="Times New Roman" panose="02020603050405020304" pitchFamily="18" charset="0"/>
              </a:rPr>
              <a:t> принцип рекуперації використовується для економії теплової енергії.</a:t>
            </a:r>
          </a:p>
          <a:p>
            <a:pPr indent="450215" algn="just">
              <a:lnSpc>
                <a:spcPct val="110000"/>
              </a:lnSpc>
              <a:spcAft>
                <a:spcPts val="300"/>
              </a:spcAft>
            </a:pPr>
            <a:r>
              <a:rPr lang="ru-RU" sz="2000" dirty="0">
                <a:latin typeface="Calibri" panose="020F0502020204030204" pitchFamily="34" charset="0"/>
                <a:ea typeface="Calibri" panose="020F0502020204030204" pitchFamily="34" charset="0"/>
                <a:cs typeface="Times New Roman" panose="02020603050405020304" pitchFamily="18" charset="0"/>
              </a:rPr>
              <a:t>За </a:t>
            </a:r>
            <a:r>
              <a:rPr lang="ru-RU" sz="2000" dirty="0" err="1">
                <a:latin typeface="Calibri" panose="020F0502020204030204" pitchFamily="34" charset="0"/>
                <a:ea typeface="Calibri" panose="020F0502020204030204" pitchFamily="34" charset="0"/>
                <a:cs typeface="Times New Roman" panose="02020603050405020304" pitchFamily="18" charset="0"/>
              </a:rPr>
              <a:t>аналогією</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відбувається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рекуперація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охолодження</a:t>
            </a:r>
            <a:r>
              <a:rPr lang="ru-RU" sz="2000" dirty="0">
                <a:latin typeface="Calibri" panose="020F0502020204030204" pitchFamily="34" charset="0"/>
                <a:ea typeface="Calibri" panose="020F0502020204030204" pitchFamily="34" charset="0"/>
                <a:cs typeface="Times New Roman" panose="02020603050405020304" pitchFamily="18" charset="0"/>
              </a:rPr>
              <a:t> в жарку погоду – </a:t>
            </a:r>
            <a:r>
              <a:rPr lang="ru-RU" sz="2000" dirty="0" err="1">
                <a:latin typeface="Calibri" panose="020F0502020204030204" pitchFamily="34" charset="0"/>
                <a:ea typeface="Calibri" panose="020F0502020204030204" pitchFamily="34" charset="0"/>
                <a:cs typeface="Times New Roman" panose="02020603050405020304" pitchFamily="18" charset="0"/>
              </a:rPr>
              <a:t>теплі</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припливні</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маси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нагрівають</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виведену</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відпрацювання</a:t>
            </a:r>
            <a:r>
              <a:rPr lang="ru-RU" sz="2000" dirty="0">
                <a:latin typeface="Calibri" panose="020F0502020204030204" pitchFamily="34" charset="0"/>
                <a:ea typeface="Calibri" panose="020F0502020204030204" pitchFamily="34" charset="0"/>
                <a:cs typeface="Times New Roman" panose="02020603050405020304" pitchFamily="18" charset="0"/>
              </a:rPr>
              <a:t>» і </a:t>
            </a:r>
            <a:r>
              <a:rPr lang="ru-RU" sz="2000" dirty="0" err="1">
                <a:latin typeface="Calibri" panose="020F0502020204030204" pitchFamily="34" charset="0"/>
                <a:ea typeface="Calibri" panose="020F0502020204030204" pitchFamily="34" charset="0"/>
                <a:cs typeface="Times New Roman" panose="02020603050405020304" pitchFamily="18" charset="0"/>
              </a:rPr>
              <a:t>їх</a:t>
            </a:r>
            <a:r>
              <a:rPr lang="ru-RU" sz="2000" dirty="0">
                <a:latin typeface="Calibri" panose="020F0502020204030204" pitchFamily="34" charset="0"/>
                <a:ea typeface="Calibri" panose="020F0502020204030204" pitchFamily="34" charset="0"/>
                <a:cs typeface="Times New Roman" panose="02020603050405020304" pitchFamily="18" charset="0"/>
              </a:rPr>
              <a:t> температура </a:t>
            </a:r>
            <a:r>
              <a:rPr lang="ru-RU" sz="2000" dirty="0" err="1">
                <a:latin typeface="Calibri" panose="020F0502020204030204" pitchFamily="34" charset="0"/>
                <a:ea typeface="Calibri" panose="020F0502020204030204" pitchFamily="34" charset="0"/>
                <a:cs typeface="Times New Roman" panose="02020603050405020304" pitchFamily="18" charset="0"/>
              </a:rPr>
              <a:t>знижується</a:t>
            </a:r>
            <a:r>
              <a:rPr lang="ru-RU" sz="2000" dirty="0">
                <a:latin typeface="Calibri" panose="020F0502020204030204" pitchFamily="34" charset="0"/>
                <a:ea typeface="Calibri" panose="020F0502020204030204" pitchFamily="34" charset="0"/>
                <a:cs typeface="Times New Roman" panose="02020603050405020304" pitchFamily="18" charset="0"/>
              </a:rPr>
              <a:t>.</a:t>
            </a:r>
          </a:p>
          <a:p>
            <a:pPr indent="450215" algn="just">
              <a:lnSpc>
                <a:spcPct val="110000"/>
              </a:lnSpc>
              <a:spcAft>
                <a:spcPts val="300"/>
              </a:spcAft>
            </a:pPr>
            <a:r>
              <a:rPr lang="ru-RU" sz="2000" dirty="0" err="1">
                <a:latin typeface="Calibri" panose="020F0502020204030204" pitchFamily="34" charset="0"/>
                <a:ea typeface="Calibri" panose="020F0502020204030204" pitchFamily="34" charset="0"/>
                <a:cs typeface="Times New Roman" panose="02020603050405020304" pitchFamily="18" charset="0"/>
              </a:rPr>
              <a:t>Від</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відпрацьованого</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повітря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що</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видаляється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назовні</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забирається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частина</a:t>
            </a:r>
            <a:r>
              <a:rPr lang="ru-RU" sz="2000" dirty="0">
                <a:latin typeface="Calibri" panose="020F0502020204030204" pitchFamily="34" charset="0"/>
                <a:ea typeface="Calibri" panose="020F0502020204030204" pitchFamily="34" charset="0"/>
                <a:cs typeface="Times New Roman" panose="02020603050405020304" pitchFamily="18" charset="0"/>
              </a:rPr>
              <a:t> тепла і </a:t>
            </a:r>
            <a:r>
              <a:rPr lang="ru-RU" sz="2000" dirty="0" err="1">
                <a:latin typeface="Calibri" panose="020F0502020204030204" pitchFamily="34" charset="0"/>
                <a:ea typeface="Calibri" panose="020F0502020204030204" pitchFamily="34" charset="0"/>
                <a:cs typeface="Times New Roman" panose="02020603050405020304" pitchFamily="18" charset="0"/>
              </a:rPr>
              <a:t>передається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свіжому</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повітрю</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що</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спрямовано</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всередину</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приміщення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Це</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дозволяє</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знизити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тепловтрати</a:t>
            </a:r>
            <a:r>
              <a:rPr lang="ru-RU" sz="2000" dirty="0">
                <a:latin typeface="Calibri" panose="020F0502020204030204" pitchFamily="34" charset="0"/>
                <a:ea typeface="Calibri" panose="020F0502020204030204" pitchFamily="34" charset="0"/>
                <a:cs typeface="Times New Roman" panose="02020603050405020304" pitchFamily="18" charset="0"/>
              </a:rPr>
              <a:t> в </a:t>
            </a:r>
            <a:r>
              <a:rPr lang="ru-RU" sz="2000" dirty="0" err="1">
                <a:latin typeface="Calibri" panose="020F0502020204030204" pitchFamily="34" charset="0"/>
                <a:ea typeface="Calibri" panose="020F0502020204030204" pitchFamily="34" charset="0"/>
                <a:cs typeface="Times New Roman" panose="02020603050405020304" pitchFamily="18" charset="0"/>
              </a:rPr>
              <a:t>середньому</a:t>
            </a:r>
            <a:r>
              <a:rPr lang="ru-RU" sz="2000" dirty="0">
                <a:latin typeface="Calibri" panose="020F0502020204030204" pitchFamily="34" charset="0"/>
                <a:ea typeface="Calibri" panose="020F0502020204030204" pitchFamily="34" charset="0"/>
                <a:cs typeface="Times New Roman" panose="02020603050405020304" pitchFamily="18" charset="0"/>
              </a:rPr>
              <a:t> до 70%.</a:t>
            </a:r>
          </a:p>
        </p:txBody>
      </p:sp>
      <p:sp>
        <p:nvSpPr>
          <p:cNvPr id="3" name="Rectangle 2">
            <a:extLst>
              <a:ext uri="{FF2B5EF4-FFF2-40B4-BE49-F238E27FC236}">
                <a16:creationId xmlns:a16="http://schemas.microsoft.com/office/drawing/2014/main" id="{6DA7B426-4E45-41A0-B5E3-16C4DF15A300}"/>
              </a:ext>
            </a:extLst>
          </p:cNvPr>
          <p:cNvSpPr>
            <a:spLocks noChangeArrowheads="1"/>
          </p:cNvSpPr>
          <p:nvPr/>
        </p:nvSpPr>
        <p:spPr bwMode="auto">
          <a:xfrm>
            <a:off x="190500" y="1114424"/>
            <a:ext cx="2383339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graphicFrame>
        <p:nvGraphicFramePr>
          <p:cNvPr id="4" name="Объект 3">
            <a:extLst>
              <a:ext uri="{FF2B5EF4-FFF2-40B4-BE49-F238E27FC236}">
                <a16:creationId xmlns:a16="http://schemas.microsoft.com/office/drawing/2014/main" id="{C9A30CE6-927D-4423-8296-20A7DF8C934C}"/>
              </a:ext>
            </a:extLst>
          </p:cNvPr>
          <p:cNvGraphicFramePr>
            <a:graphicFrameLocks noChangeAspect="1"/>
          </p:cNvGraphicFramePr>
          <p:nvPr>
            <p:extLst>
              <p:ext uri="{D42A27DB-BD31-4B8C-83A1-F6EECF244321}">
                <p14:modId xmlns:p14="http://schemas.microsoft.com/office/powerpoint/2010/main" val="3783581582"/>
              </p:ext>
            </p:extLst>
          </p:nvPr>
        </p:nvGraphicFramePr>
        <p:xfrm>
          <a:off x="190500" y="1114425"/>
          <a:ext cx="5772150" cy="4524621"/>
        </p:xfrm>
        <a:graphic>
          <a:graphicData uri="http://schemas.openxmlformats.org/presentationml/2006/ole">
            <mc:AlternateContent xmlns:mc="http://schemas.openxmlformats.org/markup-compatibility/2006">
              <mc:Choice xmlns:v="urn:schemas-microsoft-com:vml" Requires="v">
                <p:oleObj name="Точечный рисунок" r:id="rId2" imgW="4076190" imgH="3161905" progId="Paint.Picture">
                  <p:embed/>
                </p:oleObj>
              </mc:Choice>
              <mc:Fallback>
                <p:oleObj name="Точечный рисунок" r:id="rId2" imgW="4076190" imgH="3161905" progId="Paint.Picture">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1114425"/>
                        <a:ext cx="5772150" cy="4524621"/>
                      </a:xfrm>
                      <a:prstGeom prst="rect">
                        <a:avLst/>
                      </a:prstGeom>
                      <a:noFill/>
                    </p:spPr>
                  </p:pic>
                </p:oleObj>
              </mc:Fallback>
            </mc:AlternateContent>
          </a:graphicData>
        </a:graphic>
      </p:graphicFrame>
    </p:spTree>
    <p:extLst>
      <p:ext uri="{BB962C8B-B14F-4D97-AF65-F5344CB8AC3E}">
        <p14:creationId xmlns:p14="http://schemas.microsoft.com/office/powerpoint/2010/main" val="649681196"/>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371227" y="0"/>
            <a:ext cx="11868149" cy="584775"/>
          </a:xfrm>
          <a:prstGeom prst="rect">
            <a:avLst/>
          </a:prstGeom>
          <a:noFill/>
        </p:spPr>
        <p:txBody>
          <a:bodyPr wrap="square" rtlCol="0">
            <a:spAutoFit/>
          </a:bodyPr>
          <a:lstStyle/>
          <a:p>
            <a:pPr algn="ctr"/>
            <a:r>
              <a:rPr lang="ru-RU" sz="3200" dirty="0" err="1">
                <a:latin typeface="+mj-lt"/>
              </a:rPr>
              <a:t>Основні</a:t>
            </a:r>
            <a:r>
              <a:rPr lang="ru-RU" sz="3200" dirty="0">
                <a:latin typeface="+mj-lt"/>
              </a:rPr>
              <a:t> </a:t>
            </a:r>
            <a:r>
              <a:rPr lang="ru-RU" sz="3200" dirty="0" err="1">
                <a:latin typeface="+mj-lt"/>
              </a:rPr>
              <a:t>поняття</a:t>
            </a:r>
            <a:r>
              <a:rPr lang="ru-RU" sz="3200" dirty="0">
                <a:latin typeface="+mj-lt"/>
              </a:rPr>
              <a:t> </a:t>
            </a:r>
            <a:r>
              <a:rPr lang="ru-RU" sz="3200" dirty="0" err="1">
                <a:latin typeface="+mj-lt"/>
              </a:rPr>
              <a:t>вентиляції</a:t>
            </a:r>
            <a:r>
              <a:rPr lang="ru-RU" sz="3200" dirty="0">
                <a:latin typeface="+mj-lt"/>
              </a:rPr>
              <a:t> і </a:t>
            </a:r>
            <a:r>
              <a:rPr lang="ru-RU" sz="3200" dirty="0" err="1">
                <a:latin typeface="+mj-lt"/>
              </a:rPr>
              <a:t>регенерації</a:t>
            </a:r>
            <a:r>
              <a:rPr lang="ru-RU" sz="3200" dirty="0">
                <a:latin typeface="+mj-lt"/>
              </a:rPr>
              <a:t> тепла</a:t>
            </a:r>
            <a:endParaRPr lang="uk-UA" sz="3200" dirty="0">
              <a:latin typeface="+mj-lt"/>
            </a:endParaRPr>
          </a:p>
        </p:txBody>
      </p:sp>
      <p:sp>
        <p:nvSpPr>
          <p:cNvPr id="2" name="Прямоугольник 1">
            <a:extLst>
              <a:ext uri="{FF2B5EF4-FFF2-40B4-BE49-F238E27FC236}">
                <a16:creationId xmlns:a16="http://schemas.microsoft.com/office/drawing/2014/main" id="{75ADADDF-F87E-4CD8-B77F-5C4FA532EFBB}"/>
              </a:ext>
            </a:extLst>
          </p:cNvPr>
          <p:cNvSpPr/>
          <p:nvPr/>
        </p:nvSpPr>
        <p:spPr>
          <a:xfrm>
            <a:off x="5695950" y="584775"/>
            <a:ext cx="6496049" cy="6138604"/>
          </a:xfrm>
          <a:prstGeom prst="rect">
            <a:avLst/>
          </a:prstGeom>
        </p:spPr>
        <p:txBody>
          <a:bodyPr wrap="square">
            <a:spAutoFit/>
          </a:bodyPr>
          <a:lstStyle/>
          <a:p>
            <a:pPr indent="450215" algn="just">
              <a:lnSpc>
                <a:spcPct val="110000"/>
              </a:lnSpc>
              <a:spcAft>
                <a:spcPts val="300"/>
              </a:spcAft>
            </a:pPr>
            <a:r>
              <a:rPr lang="uk-UA" sz="2000" b="1" dirty="0">
                <a:latin typeface="Calibri" panose="020F0502020204030204" pitchFamily="34" charset="0"/>
                <a:ea typeface="Calibri" panose="020F0502020204030204" pitchFamily="34" charset="0"/>
                <a:cs typeface="Times New Roman" panose="02020603050405020304" pitchFamily="18" charset="0"/>
              </a:rPr>
              <a:t>Недоліки використання систем рекуперації:</a:t>
            </a:r>
          </a:p>
          <a:p>
            <a:pPr marL="342900" indent="-342900" algn="just">
              <a:lnSpc>
                <a:spcPct val="110000"/>
              </a:lnSpc>
              <a:spcAft>
                <a:spcPts val="300"/>
              </a:spcAft>
              <a:buAutoNum type="arabicPeriod"/>
            </a:pPr>
            <a:r>
              <a:rPr lang="uk-UA" sz="2000" dirty="0">
                <a:latin typeface="Calibri" panose="020F0502020204030204" pitchFamily="34" charset="0"/>
                <a:ea typeface="Calibri" panose="020F0502020204030204" pitchFamily="34" charset="0"/>
                <a:cs typeface="Times New Roman" panose="02020603050405020304" pitchFamily="18" charset="0"/>
              </a:rPr>
              <a:t>Енергозалежність. </a:t>
            </a:r>
          </a:p>
          <a:p>
            <a:pPr marL="342900" indent="-342900" algn="just">
              <a:lnSpc>
                <a:spcPct val="110000"/>
              </a:lnSpc>
              <a:spcAft>
                <a:spcPts val="300"/>
              </a:spcAft>
              <a:buAutoNum type="arabicPeriod"/>
            </a:pPr>
            <a:r>
              <a:rPr lang="uk-UA" sz="2000" dirty="0">
                <a:latin typeface="Calibri" panose="020F0502020204030204" pitchFamily="34" charset="0"/>
                <a:ea typeface="Calibri" panose="020F0502020204030204" pitchFamily="34" charset="0"/>
                <a:cs typeface="Times New Roman" panose="02020603050405020304" pitchFamily="18" charset="0"/>
              </a:rPr>
              <a:t>Випадання конденсату. Сучасні рекуператори мають систему підігріву, для запобіганню утворення ожеледі. </a:t>
            </a:r>
          </a:p>
          <a:p>
            <a:pPr marL="342900" indent="-342900" algn="just">
              <a:lnSpc>
                <a:spcPct val="110000"/>
              </a:lnSpc>
              <a:spcAft>
                <a:spcPts val="300"/>
              </a:spcAft>
              <a:buAutoNum type="arabicPeriod"/>
            </a:pPr>
            <a:r>
              <a:rPr lang="uk-UA" sz="2000" dirty="0">
                <a:latin typeface="Calibri" panose="020F0502020204030204" pitchFamily="34" charset="0"/>
                <a:ea typeface="Calibri" panose="020F0502020204030204" pitchFamily="34" charset="0"/>
                <a:cs typeface="Times New Roman" panose="02020603050405020304" pitchFamily="18" charset="0"/>
              </a:rPr>
              <a:t>Гучна робота.. Рекуператори з поліпшеною ізоляцією працюють тихо.</a:t>
            </a:r>
          </a:p>
          <a:p>
            <a:pPr indent="450215" algn="just">
              <a:lnSpc>
                <a:spcPct val="110000"/>
              </a:lnSpc>
              <a:spcAft>
                <a:spcPts val="300"/>
              </a:spcAft>
            </a:pPr>
            <a:endParaRPr lang="uk-UA" sz="2000" dirty="0">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b="1" dirty="0">
                <a:latin typeface="Calibri" panose="020F0502020204030204" pitchFamily="34" charset="0"/>
                <a:ea typeface="Calibri" panose="020F0502020204030204" pitchFamily="34" charset="0"/>
                <a:cs typeface="Times New Roman" panose="02020603050405020304" pitchFamily="18" charset="0"/>
              </a:rPr>
              <a:t>Переваги використання систем рекуперації:</a:t>
            </a:r>
          </a:p>
          <a:p>
            <a:pPr indent="450215" algn="just">
              <a:lnSpc>
                <a:spcPct val="110000"/>
              </a:lnSpc>
              <a:spcAft>
                <a:spcPts val="300"/>
              </a:spcAft>
            </a:pPr>
            <a:r>
              <a:rPr lang="uk-UA" sz="2000" dirty="0">
                <a:latin typeface="Calibri" panose="020F0502020204030204" pitchFamily="34" charset="0"/>
                <a:ea typeface="Calibri" panose="020F0502020204030204" pitchFamily="34" charset="0"/>
                <a:cs typeface="Times New Roman" panose="02020603050405020304" pitchFamily="18" charset="0"/>
              </a:rPr>
              <a:t>1.	Енергоефективність. Зменшення витрат на теплопостачання та кондиціонування. </a:t>
            </a:r>
          </a:p>
          <a:p>
            <a:pPr marL="342900" indent="-342900" algn="just">
              <a:lnSpc>
                <a:spcPct val="110000"/>
              </a:lnSpc>
              <a:spcAft>
                <a:spcPts val="300"/>
              </a:spcAft>
              <a:buAutoNum type="arabicPeriod" startAt="2"/>
            </a:pPr>
            <a:r>
              <a:rPr lang="uk-UA" sz="2000" dirty="0">
                <a:latin typeface="Calibri" panose="020F0502020204030204" pitchFamily="34" charset="0"/>
                <a:ea typeface="Calibri" panose="020F0502020204030204" pitchFamily="34" charset="0"/>
                <a:cs typeface="Times New Roman" panose="02020603050405020304" pitchFamily="18" charset="0"/>
              </a:rPr>
              <a:t>Комфорт. Забезпечення нормативного мікроклімату приміщень. Зменшення концентрації СО2, зменшення можливості появи плісняви, сторонніх запахів та інших шкідливих речовин. </a:t>
            </a:r>
          </a:p>
          <a:p>
            <a:pPr algn="just">
              <a:lnSpc>
                <a:spcPct val="110000"/>
              </a:lnSpc>
              <a:spcAft>
                <a:spcPts val="300"/>
              </a:spcAft>
            </a:pPr>
            <a:r>
              <a:rPr lang="ru-RU" sz="2000" dirty="0">
                <a:latin typeface="Calibri" panose="020F0502020204030204" pitchFamily="34" charset="0"/>
                <a:ea typeface="Calibri" panose="020F0502020204030204" pitchFamily="34" charset="0"/>
                <a:cs typeface="Times New Roman" panose="02020603050405020304" pitchFamily="18" charset="0"/>
              </a:rPr>
              <a:t>На даний час </a:t>
            </a:r>
            <a:r>
              <a:rPr lang="ru-RU" sz="2000" dirty="0" err="1">
                <a:latin typeface="Calibri" panose="020F0502020204030204" pitchFamily="34" charset="0"/>
                <a:ea typeface="Calibri" panose="020F0502020204030204" pitchFamily="34" charset="0"/>
                <a:cs typeface="Times New Roman" panose="02020603050405020304" pitchFamily="18" charset="0"/>
              </a:rPr>
              <a:t>різними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виробниками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виготовляються</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рекуператори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різних</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типів</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кожен</a:t>
            </a:r>
            <a:r>
              <a:rPr lang="ru-RU" sz="2000" dirty="0">
                <a:latin typeface="Calibri" panose="020F0502020204030204" pitchFamily="34" charset="0"/>
                <a:ea typeface="Calibri" panose="020F0502020204030204" pitchFamily="34" charset="0"/>
                <a:cs typeface="Times New Roman" panose="02020603050405020304" pitchFamily="18" charset="0"/>
              </a:rPr>
              <a:t> з </a:t>
            </a:r>
            <a:r>
              <a:rPr lang="ru-RU" sz="2000" dirty="0" err="1">
                <a:latin typeface="Calibri" panose="020F0502020204030204" pitchFamily="34" charset="0"/>
                <a:ea typeface="Calibri" panose="020F0502020204030204" pitchFamily="34" charset="0"/>
                <a:cs typeface="Times New Roman" panose="02020603050405020304" pitchFamily="18" charset="0"/>
              </a:rPr>
              <a:t>яких</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має</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свої</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err="1">
                <a:latin typeface="Calibri" panose="020F0502020204030204" pitchFamily="34" charset="0"/>
                <a:ea typeface="Calibri" panose="020F0502020204030204" pitchFamily="34" charset="0"/>
                <a:cs typeface="Times New Roman" panose="02020603050405020304" pitchFamily="18" charset="0"/>
              </a:rPr>
              <a:t>переваги</a:t>
            </a:r>
            <a:r>
              <a:rPr lang="ru-RU" sz="2000" dirty="0">
                <a:latin typeface="Calibri" panose="020F0502020204030204" pitchFamily="34" charset="0"/>
                <a:ea typeface="Calibri" panose="020F0502020204030204" pitchFamily="34" charset="0"/>
                <a:cs typeface="Times New Roman" panose="02020603050405020304" pitchFamily="18" charset="0"/>
              </a:rPr>
              <a:t> та </a:t>
            </a:r>
            <a:r>
              <a:rPr lang="ru-RU" sz="2000" dirty="0" err="1">
                <a:latin typeface="Calibri" panose="020F0502020204030204" pitchFamily="34" charset="0"/>
                <a:ea typeface="Calibri" panose="020F0502020204030204" pitchFamily="34" charset="0"/>
                <a:cs typeface="Times New Roman" panose="02020603050405020304" pitchFamily="18" charset="0"/>
              </a:rPr>
              <a:t>недоліки</a:t>
            </a:r>
            <a:r>
              <a:rPr lang="ru-RU" sz="2000" dirty="0">
                <a:latin typeface="Calibri" panose="020F0502020204030204" pitchFamily="34" charset="0"/>
                <a:ea typeface="Calibri" panose="020F0502020204030204" pitchFamily="34" charset="0"/>
                <a:cs typeface="Times New Roman" panose="02020603050405020304" pitchFamily="18" charset="0"/>
              </a:rPr>
              <a:t>.</a:t>
            </a:r>
            <a:endParaRPr lang="uk-UA"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6DA7B426-4E45-41A0-B5E3-16C4DF15A300}"/>
              </a:ext>
            </a:extLst>
          </p:cNvPr>
          <p:cNvSpPr>
            <a:spLocks noChangeArrowheads="1"/>
          </p:cNvSpPr>
          <p:nvPr/>
        </p:nvSpPr>
        <p:spPr bwMode="auto">
          <a:xfrm>
            <a:off x="190500" y="1114424"/>
            <a:ext cx="23833394"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7" name="Рисунок 6">
            <a:extLst>
              <a:ext uri="{FF2B5EF4-FFF2-40B4-BE49-F238E27FC236}">
                <a16:creationId xmlns:a16="http://schemas.microsoft.com/office/drawing/2014/main" id="{A6DE2B2B-0344-4CDB-AE07-43C0A6AD4D3D}"/>
              </a:ext>
            </a:extLst>
          </p:cNvPr>
          <p:cNvPicPr/>
          <p:nvPr/>
        </p:nvPicPr>
        <p:blipFill rotWithShape="1">
          <a:blip r:embed="rId2">
            <a:extLst>
              <a:ext uri="{28A0092B-C50C-407E-A947-70E740481C1C}">
                <a14:useLocalDpi xmlns:a14="http://schemas.microsoft.com/office/drawing/2010/main" val="0"/>
              </a:ext>
            </a:extLst>
          </a:blip>
          <a:srcRect l="7360" r="5867"/>
          <a:stretch/>
        </p:blipFill>
        <p:spPr bwMode="auto">
          <a:xfrm>
            <a:off x="209797" y="904874"/>
            <a:ext cx="5638554" cy="2432688"/>
          </a:xfrm>
          <a:prstGeom prst="rect">
            <a:avLst/>
          </a:prstGeom>
          <a:noFill/>
          <a:ln>
            <a:noFill/>
          </a:ln>
        </p:spPr>
      </p:pic>
    </p:spTree>
    <p:extLst>
      <p:ext uri="{BB962C8B-B14F-4D97-AF65-F5344CB8AC3E}">
        <p14:creationId xmlns:p14="http://schemas.microsoft.com/office/powerpoint/2010/main" val="31458383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33266"/>
            <a:ext cx="11811000" cy="584775"/>
          </a:xfrm>
          <a:prstGeom prst="rect">
            <a:avLst/>
          </a:prstGeom>
          <a:noFill/>
        </p:spPr>
        <p:txBody>
          <a:bodyPr wrap="square" rtlCol="0">
            <a:spAutoFit/>
          </a:bodyPr>
          <a:lstStyle/>
          <a:p>
            <a:pPr algn="ctr"/>
            <a:r>
              <a:rPr lang="ru-RU" sz="3200" dirty="0" err="1"/>
              <a:t>Основні</a:t>
            </a:r>
            <a:r>
              <a:rPr lang="ru-RU" sz="3200" dirty="0"/>
              <a:t> </a:t>
            </a:r>
            <a:r>
              <a:rPr lang="ru-RU" sz="3200" dirty="0" err="1"/>
              <a:t>поняття</a:t>
            </a:r>
            <a:r>
              <a:rPr lang="ru-RU" sz="3200" dirty="0"/>
              <a:t> </a:t>
            </a:r>
            <a:r>
              <a:rPr lang="ru-RU" sz="3200" dirty="0" err="1"/>
              <a:t>вентиляції</a:t>
            </a:r>
            <a:r>
              <a:rPr lang="ru-RU" sz="3200" dirty="0"/>
              <a:t> і </a:t>
            </a:r>
            <a:r>
              <a:rPr lang="ru-RU" sz="3200" dirty="0" err="1"/>
              <a:t>регенерації</a:t>
            </a:r>
            <a:r>
              <a:rPr lang="ru-RU" sz="3200" dirty="0"/>
              <a:t> тепла</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190500" y="618041"/>
            <a:ext cx="11811000" cy="430887"/>
          </a:xfrm>
          <a:prstGeom prst="rect">
            <a:avLst/>
          </a:prstGeom>
          <a:noFill/>
        </p:spPr>
        <p:txBody>
          <a:bodyPr wrap="square" rtlCol="0">
            <a:spAutoFit/>
          </a:bodyPr>
          <a:lstStyle/>
          <a:p>
            <a:pPr algn="ctr"/>
            <a:r>
              <a:rPr lang="ru-RU" sz="2200" dirty="0" err="1">
                <a:latin typeface="+mj-lt"/>
              </a:rPr>
              <a:t>Порівняння</a:t>
            </a:r>
            <a:r>
              <a:rPr lang="ru-RU" sz="2200" dirty="0">
                <a:latin typeface="+mj-lt"/>
              </a:rPr>
              <a:t> </a:t>
            </a:r>
            <a:r>
              <a:rPr lang="ru-RU" sz="2200" dirty="0" err="1">
                <a:latin typeface="+mj-lt"/>
              </a:rPr>
              <a:t>різних</a:t>
            </a:r>
            <a:r>
              <a:rPr lang="ru-RU" sz="2200" dirty="0">
                <a:latin typeface="+mj-lt"/>
              </a:rPr>
              <a:t> </a:t>
            </a:r>
            <a:r>
              <a:rPr lang="ru-RU" sz="2200" dirty="0" err="1">
                <a:latin typeface="+mj-lt"/>
              </a:rPr>
              <a:t>типів</a:t>
            </a:r>
            <a:r>
              <a:rPr lang="ru-RU" sz="2200" dirty="0">
                <a:latin typeface="+mj-lt"/>
              </a:rPr>
              <a:t> </a:t>
            </a:r>
            <a:r>
              <a:rPr lang="ru-RU" sz="2200" dirty="0" err="1">
                <a:latin typeface="+mj-lt"/>
              </a:rPr>
              <a:t>рекуператорів</a:t>
            </a:r>
            <a:endParaRPr lang="ru-RU" sz="2200" dirty="0">
              <a:latin typeface="+mj-lt"/>
            </a:endParaRPr>
          </a:p>
        </p:txBody>
      </p:sp>
      <p:graphicFrame>
        <p:nvGraphicFramePr>
          <p:cNvPr id="4" name="Таблица 3">
            <a:extLst>
              <a:ext uri="{FF2B5EF4-FFF2-40B4-BE49-F238E27FC236}">
                <a16:creationId xmlns:a16="http://schemas.microsoft.com/office/drawing/2014/main" id="{EF1F7B4F-B7A2-4A8D-B862-AE602B00A61E}"/>
              </a:ext>
            </a:extLst>
          </p:cNvPr>
          <p:cNvGraphicFramePr>
            <a:graphicFrameLocks noGrp="1"/>
          </p:cNvGraphicFramePr>
          <p:nvPr>
            <p:extLst>
              <p:ext uri="{D42A27DB-BD31-4B8C-83A1-F6EECF244321}">
                <p14:modId xmlns:p14="http://schemas.microsoft.com/office/powerpoint/2010/main" val="2859905504"/>
              </p:ext>
            </p:extLst>
          </p:nvPr>
        </p:nvGraphicFramePr>
        <p:xfrm>
          <a:off x="190500" y="1089660"/>
          <a:ext cx="11468100" cy="5166360"/>
        </p:xfrm>
        <a:graphic>
          <a:graphicData uri="http://schemas.openxmlformats.org/drawingml/2006/table">
            <a:tbl>
              <a:tblPr firstRow="1" firstCol="1" lastRow="1" lastCol="1" bandRow="1" bandCol="1"/>
              <a:tblGrid>
                <a:gridCol w="3619500">
                  <a:extLst>
                    <a:ext uri="{9D8B030D-6E8A-4147-A177-3AD203B41FA5}">
                      <a16:colId xmlns:a16="http://schemas.microsoft.com/office/drawing/2014/main" val="3478542929"/>
                    </a:ext>
                  </a:extLst>
                </a:gridCol>
                <a:gridCol w="2971800">
                  <a:extLst>
                    <a:ext uri="{9D8B030D-6E8A-4147-A177-3AD203B41FA5}">
                      <a16:colId xmlns:a16="http://schemas.microsoft.com/office/drawing/2014/main" val="2147025571"/>
                    </a:ext>
                  </a:extLst>
                </a:gridCol>
                <a:gridCol w="4876800">
                  <a:extLst>
                    <a:ext uri="{9D8B030D-6E8A-4147-A177-3AD203B41FA5}">
                      <a16:colId xmlns:a16="http://schemas.microsoft.com/office/drawing/2014/main" val="3365800043"/>
                    </a:ext>
                  </a:extLst>
                </a:gridCol>
              </a:tblGrid>
              <a:tr h="0">
                <a:tc>
                  <a:txBody>
                    <a:bodyPr/>
                    <a:lstStyle/>
                    <a:p>
                      <a:pPr algn="ctr">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Тип рекуператора</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Переваги</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Недоліки</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049880"/>
                  </a:ext>
                </a:extLst>
              </a:tr>
              <a:tr h="0">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Пластинчастий рекуператор з алюмінієвим теплообмінником</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Потоки повітря розділені алюмінієвою фольгою, що коштують недорого</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Низький ККД за рахунок відтаювання теплообміннику. Відповідно більш високі витрати на електроенергію.</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6280971"/>
                  </a:ext>
                </a:extLst>
              </a:tr>
              <a:tr h="0">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Пластинчастий рекуператор з пластиковим теплообмінником</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Все те що й в рекуператорах з алюмінієвим теплообмінником, але більш вище ККД за рахунок використання пластику.</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UA"/>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605377"/>
                  </a:ext>
                </a:extLst>
              </a:tr>
              <a:tr h="0">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Пластинчастий рекуператор з паперовим (целюлозним) теплообмінником</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Потоки повітря розділені, але волога вільно проникає через стінки теплообмінника. Повертається не тільки тепло, але і волога. Більш високе ККД за рахунок відсутності процесів відтаювання теплообміннику.</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Не годиться для використання в басейнах та інших приміщеннях з збитковою вологістю. Також не годиться для осушення приміщень</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47089417"/>
                  </a:ext>
                </a:extLst>
              </a:tr>
            </a:tbl>
          </a:graphicData>
        </a:graphic>
      </p:graphicFrame>
    </p:spTree>
    <p:extLst>
      <p:ext uri="{BB962C8B-B14F-4D97-AF65-F5344CB8AC3E}">
        <p14:creationId xmlns:p14="http://schemas.microsoft.com/office/powerpoint/2010/main" val="130878117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33266"/>
            <a:ext cx="11811000" cy="584775"/>
          </a:xfrm>
          <a:prstGeom prst="rect">
            <a:avLst/>
          </a:prstGeom>
          <a:noFill/>
        </p:spPr>
        <p:txBody>
          <a:bodyPr wrap="square" rtlCol="0">
            <a:spAutoFit/>
          </a:bodyPr>
          <a:lstStyle/>
          <a:p>
            <a:pPr algn="ctr"/>
            <a:r>
              <a:rPr lang="ru-RU" sz="3200" dirty="0" err="1"/>
              <a:t>Основні</a:t>
            </a:r>
            <a:r>
              <a:rPr lang="ru-RU" sz="3200" dirty="0"/>
              <a:t> </a:t>
            </a:r>
            <a:r>
              <a:rPr lang="ru-RU" sz="3200" dirty="0" err="1"/>
              <a:t>поняття</a:t>
            </a:r>
            <a:r>
              <a:rPr lang="ru-RU" sz="3200" dirty="0"/>
              <a:t> </a:t>
            </a:r>
            <a:r>
              <a:rPr lang="ru-RU" sz="3200" dirty="0" err="1"/>
              <a:t>вентиляції</a:t>
            </a:r>
            <a:r>
              <a:rPr lang="ru-RU" sz="3200" dirty="0"/>
              <a:t> і </a:t>
            </a:r>
            <a:r>
              <a:rPr lang="ru-RU" sz="3200" dirty="0" err="1"/>
              <a:t>регенерації</a:t>
            </a:r>
            <a:r>
              <a:rPr lang="ru-RU" sz="3200" dirty="0"/>
              <a:t> тепла</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190500" y="618041"/>
            <a:ext cx="11811000" cy="430887"/>
          </a:xfrm>
          <a:prstGeom prst="rect">
            <a:avLst/>
          </a:prstGeom>
          <a:noFill/>
        </p:spPr>
        <p:txBody>
          <a:bodyPr wrap="square" rtlCol="0">
            <a:spAutoFit/>
          </a:bodyPr>
          <a:lstStyle/>
          <a:p>
            <a:pPr algn="ctr"/>
            <a:r>
              <a:rPr lang="ru-RU" sz="2200" dirty="0" err="1">
                <a:latin typeface="+mj-lt"/>
              </a:rPr>
              <a:t>Порівняння</a:t>
            </a:r>
            <a:r>
              <a:rPr lang="ru-RU" sz="2200" dirty="0">
                <a:latin typeface="+mj-lt"/>
              </a:rPr>
              <a:t> </a:t>
            </a:r>
            <a:r>
              <a:rPr lang="ru-RU" sz="2200" dirty="0" err="1">
                <a:latin typeface="+mj-lt"/>
              </a:rPr>
              <a:t>різних</a:t>
            </a:r>
            <a:r>
              <a:rPr lang="ru-RU" sz="2200" dirty="0">
                <a:latin typeface="+mj-lt"/>
              </a:rPr>
              <a:t> </a:t>
            </a:r>
            <a:r>
              <a:rPr lang="ru-RU" sz="2200" dirty="0" err="1">
                <a:latin typeface="+mj-lt"/>
              </a:rPr>
              <a:t>типів</a:t>
            </a:r>
            <a:r>
              <a:rPr lang="ru-RU" sz="2200" dirty="0">
                <a:latin typeface="+mj-lt"/>
              </a:rPr>
              <a:t> </a:t>
            </a:r>
            <a:r>
              <a:rPr lang="ru-RU" sz="2200" dirty="0" err="1">
                <a:latin typeface="+mj-lt"/>
              </a:rPr>
              <a:t>рекуператорів</a:t>
            </a:r>
            <a:endParaRPr lang="ru-RU" sz="2200" dirty="0">
              <a:latin typeface="+mj-lt"/>
            </a:endParaRPr>
          </a:p>
        </p:txBody>
      </p:sp>
      <p:graphicFrame>
        <p:nvGraphicFramePr>
          <p:cNvPr id="4" name="Таблица 3">
            <a:extLst>
              <a:ext uri="{FF2B5EF4-FFF2-40B4-BE49-F238E27FC236}">
                <a16:creationId xmlns:a16="http://schemas.microsoft.com/office/drawing/2014/main" id="{EF1F7B4F-B7A2-4A8D-B862-AE602B00A61E}"/>
              </a:ext>
            </a:extLst>
          </p:cNvPr>
          <p:cNvGraphicFramePr>
            <a:graphicFrameLocks noGrp="1"/>
          </p:cNvGraphicFramePr>
          <p:nvPr>
            <p:extLst>
              <p:ext uri="{D42A27DB-BD31-4B8C-83A1-F6EECF244321}">
                <p14:modId xmlns:p14="http://schemas.microsoft.com/office/powerpoint/2010/main" val="341302423"/>
              </p:ext>
            </p:extLst>
          </p:nvPr>
        </p:nvGraphicFramePr>
        <p:xfrm>
          <a:off x="190500" y="1121164"/>
          <a:ext cx="11468100" cy="5703570"/>
        </p:xfrm>
        <a:graphic>
          <a:graphicData uri="http://schemas.openxmlformats.org/drawingml/2006/table">
            <a:tbl>
              <a:tblPr firstRow="1" firstCol="1" lastRow="1" lastCol="1" bandRow="1" bandCol="1"/>
              <a:tblGrid>
                <a:gridCol w="3619500">
                  <a:extLst>
                    <a:ext uri="{9D8B030D-6E8A-4147-A177-3AD203B41FA5}">
                      <a16:colId xmlns:a16="http://schemas.microsoft.com/office/drawing/2014/main" val="3478542929"/>
                    </a:ext>
                  </a:extLst>
                </a:gridCol>
                <a:gridCol w="3486150">
                  <a:extLst>
                    <a:ext uri="{9D8B030D-6E8A-4147-A177-3AD203B41FA5}">
                      <a16:colId xmlns:a16="http://schemas.microsoft.com/office/drawing/2014/main" val="2147025571"/>
                    </a:ext>
                  </a:extLst>
                </a:gridCol>
                <a:gridCol w="4362450">
                  <a:extLst>
                    <a:ext uri="{9D8B030D-6E8A-4147-A177-3AD203B41FA5}">
                      <a16:colId xmlns:a16="http://schemas.microsoft.com/office/drawing/2014/main" val="3365800043"/>
                    </a:ext>
                  </a:extLst>
                </a:gridCol>
              </a:tblGrid>
              <a:tr h="0">
                <a:tc>
                  <a:txBody>
                    <a:bodyPr/>
                    <a:lstStyle/>
                    <a:p>
                      <a:pPr algn="ctr">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Тип рекуператора</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Переваги</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Недоліки</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2049880"/>
                  </a:ext>
                </a:extLst>
              </a:tr>
              <a:tr h="0">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Пластинчастий рекуператор з паперовим (целюлозним) теплообмінником (подвійна касета)</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Потоки повітря розділені, але волога вільно проникає через стінки теплообмінника. Повертається не тільки тепло, але і волога. Найбільше високе ККД за рахунок відсутності процесів відтаювання теплообміннику та додаткового догріву приточного повітря в другій касеті.</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Не годиться для використання в басейнах та інших приміщеннях з збитковою вологістю. Також не годиться для осушення приміщень</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6280971"/>
                  </a:ext>
                </a:extLst>
              </a:tr>
              <a:tr h="0">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Роторний</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a:effectLst/>
                          <a:latin typeface="Calibri" panose="020F0502020204030204" pitchFamily="34" charset="0"/>
                          <a:ea typeface="Calibri" panose="020F0502020204030204" pitchFamily="34" charset="0"/>
                          <a:cs typeface="Times New Roman" panose="02020603050405020304" pitchFamily="18" charset="0"/>
                        </a:rPr>
                        <a:t>Високий ККД, але нижчий ніж в пластичастому теплообміннику з подвійною касетою, енергоспоживання невелике, підходить для осушення.</a:t>
                      </a:r>
                      <a:endParaRPr lang="ru-UA"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Повітряні потоки розділені неповністю. Часткове проникнення відпрацьованого повітря в </a:t>
                      </a:r>
                      <a:r>
                        <a:rPr lang="uk-UA" sz="2000" dirty="0" err="1">
                          <a:effectLst/>
                          <a:latin typeface="Calibri" panose="020F0502020204030204" pitchFamily="34" charset="0"/>
                          <a:ea typeface="Calibri" panose="020F0502020204030204" pitchFamily="34" charset="0"/>
                          <a:cs typeface="Times New Roman" panose="02020603050405020304" pitchFamily="18" charset="0"/>
                        </a:rPr>
                        <a:t>приточне</a:t>
                      </a:r>
                      <a:r>
                        <a:rPr lang="uk-UA" sz="2000" dirty="0">
                          <a:effectLst/>
                          <a:latin typeface="Calibri" panose="020F0502020204030204" pitchFamily="34" charset="0"/>
                          <a:ea typeface="Calibri" panose="020F0502020204030204" pitchFamily="34" charset="0"/>
                          <a:cs typeface="Times New Roman" panose="02020603050405020304" pitchFamily="18" charset="0"/>
                        </a:rPr>
                        <a:t>. Більше </a:t>
                      </a:r>
                      <a:r>
                        <a:rPr lang="uk-UA" sz="2000" dirty="0" err="1">
                          <a:effectLst/>
                          <a:latin typeface="Calibri" panose="020F0502020204030204" pitchFamily="34" charset="0"/>
                          <a:ea typeface="Calibri" panose="020F0502020204030204" pitchFamily="34" charset="0"/>
                          <a:cs typeface="Times New Roman" panose="02020603050405020304" pitchFamily="18" charset="0"/>
                        </a:rPr>
                        <a:t>сложної</a:t>
                      </a:r>
                      <a:r>
                        <a:rPr lang="uk-UA" sz="2000" dirty="0">
                          <a:effectLst/>
                          <a:latin typeface="Calibri" panose="020F0502020204030204" pitchFamily="34" charset="0"/>
                          <a:ea typeface="Calibri" panose="020F0502020204030204" pitchFamily="34" charset="0"/>
                          <a:cs typeface="Times New Roman" panose="02020603050405020304" pitchFamily="18" charset="0"/>
                        </a:rPr>
                        <a:t> та дорого вартісної механіки. Необхідність частішого сервісного обслуговування.</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36195" marB="3619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7605377"/>
                  </a:ext>
                </a:extLst>
              </a:tr>
            </a:tbl>
          </a:graphicData>
        </a:graphic>
      </p:graphicFrame>
    </p:spTree>
    <p:extLst>
      <p:ext uri="{BB962C8B-B14F-4D97-AF65-F5344CB8AC3E}">
        <p14:creationId xmlns:p14="http://schemas.microsoft.com/office/powerpoint/2010/main" val="1765347232"/>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Ізоляція</a:t>
            </a:r>
            <a:r>
              <a:rPr lang="ru-RU" sz="3200" dirty="0">
                <a:latin typeface="+mj-lt"/>
              </a:rPr>
              <a:t> </a:t>
            </a:r>
            <a:r>
              <a:rPr lang="ru-RU" sz="3200" dirty="0" err="1">
                <a:latin typeface="+mj-lt"/>
              </a:rPr>
              <a:t>вентиляційних</a:t>
            </a:r>
            <a:r>
              <a:rPr lang="ru-RU" sz="3200" dirty="0">
                <a:latin typeface="+mj-lt"/>
              </a:rPr>
              <a:t> </a:t>
            </a:r>
            <a:r>
              <a:rPr lang="ru-RU" sz="3200" dirty="0" err="1">
                <a:latin typeface="+mj-lt"/>
              </a:rPr>
              <a:t>каналів</a:t>
            </a:r>
            <a:endParaRPr lang="uk-UA" sz="3200" dirty="0">
              <a:latin typeface="+mj-lt"/>
            </a:endParaRPr>
          </a:p>
        </p:txBody>
      </p:sp>
      <p:graphicFrame>
        <p:nvGraphicFramePr>
          <p:cNvPr id="5" name="Таблица 4">
            <a:extLst>
              <a:ext uri="{FF2B5EF4-FFF2-40B4-BE49-F238E27FC236}">
                <a16:creationId xmlns:a16="http://schemas.microsoft.com/office/drawing/2014/main" id="{C775FF71-3E7A-47A4-8895-37628D794D43}"/>
              </a:ext>
            </a:extLst>
          </p:cNvPr>
          <p:cNvGraphicFramePr>
            <a:graphicFrameLocks noGrp="1"/>
          </p:cNvGraphicFramePr>
          <p:nvPr>
            <p:extLst>
              <p:ext uri="{D42A27DB-BD31-4B8C-83A1-F6EECF244321}">
                <p14:modId xmlns:p14="http://schemas.microsoft.com/office/powerpoint/2010/main" val="1992471979"/>
              </p:ext>
            </p:extLst>
          </p:nvPr>
        </p:nvGraphicFramePr>
        <p:xfrm>
          <a:off x="481012" y="677703"/>
          <a:ext cx="11520488" cy="5951697"/>
        </p:xfrm>
        <a:graphic>
          <a:graphicData uri="http://schemas.openxmlformats.org/drawingml/2006/table">
            <a:tbl>
              <a:tblPr firstRow="1" firstCol="1" bandRow="1"/>
              <a:tblGrid>
                <a:gridCol w="7834425">
                  <a:extLst>
                    <a:ext uri="{9D8B030D-6E8A-4147-A177-3AD203B41FA5}">
                      <a16:colId xmlns:a16="http://schemas.microsoft.com/office/drawing/2014/main" val="3122717354"/>
                    </a:ext>
                  </a:extLst>
                </a:gridCol>
                <a:gridCol w="3686063">
                  <a:extLst>
                    <a:ext uri="{9D8B030D-6E8A-4147-A177-3AD203B41FA5}">
                      <a16:colId xmlns:a16="http://schemas.microsoft.com/office/drawing/2014/main" val="3956655887"/>
                    </a:ext>
                  </a:extLst>
                </a:gridCol>
              </a:tblGrid>
              <a:tr h="5951697">
                <a:tc>
                  <a:txBody>
                    <a:bodyPr/>
                    <a:lstStyle/>
                    <a:p>
                      <a:pPr indent="450215" algn="just">
                        <a:lnSpc>
                          <a:spcPct val="110000"/>
                        </a:lnSpc>
                        <a:spcAft>
                          <a:spcPts val="300"/>
                        </a:spcAft>
                      </a:pPr>
                      <a:endParaRPr lang="uk-UA"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lnSpc>
                          <a:spcPct val="110000"/>
                        </a:lnSpc>
                        <a:spcAft>
                          <a:spcPts val="300"/>
                        </a:spcAft>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Ізоляція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каналів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холодного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повітря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всередині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будівлі</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1 – </a:t>
                      </a:r>
                      <a:r>
                        <a:rPr lang="uk-UA" sz="2000" dirty="0" err="1">
                          <a:effectLst/>
                          <a:latin typeface="Calibri" panose="020F0502020204030204" pitchFamily="34" charset="0"/>
                          <a:ea typeface="Calibri" panose="020F0502020204030204" pitchFamily="34" charset="0"/>
                          <a:cs typeface="Times New Roman" panose="02020603050405020304" pitchFamily="18" charset="0"/>
                        </a:rPr>
                        <a:t>захищаєма</a:t>
                      </a:r>
                      <a:r>
                        <a:rPr lang="uk-UA" sz="2000" dirty="0">
                          <a:effectLst/>
                          <a:latin typeface="Calibri" panose="020F0502020204030204" pitchFamily="34" charset="0"/>
                          <a:ea typeface="Calibri" panose="020F0502020204030204" pitchFamily="34" charset="0"/>
                          <a:cs typeface="Times New Roman" panose="02020603050405020304" pitchFamily="18" charset="0"/>
                        </a:rPr>
                        <a:t> конструкція повітроводу</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2 - вогнезахисне покриття</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3 – приварений штифт</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4 – </a:t>
                      </a:r>
                      <a:r>
                        <a:rPr lang="uk-UA" sz="2000" dirty="0" err="1">
                          <a:effectLst/>
                          <a:latin typeface="Calibri" panose="020F0502020204030204" pitchFamily="34" charset="0"/>
                          <a:ea typeface="Calibri" panose="020F0502020204030204" pitchFamily="34" charset="0"/>
                          <a:cs typeface="Times New Roman" panose="02020603050405020304" pitchFamily="18" charset="0"/>
                        </a:rPr>
                        <a:t>прижимна</a:t>
                      </a:r>
                      <a:r>
                        <a:rPr lang="uk-UA" sz="2000" dirty="0">
                          <a:effectLst/>
                          <a:latin typeface="Calibri" panose="020F0502020204030204" pitchFamily="34" charset="0"/>
                          <a:ea typeface="Calibri" panose="020F0502020204030204" pitchFamily="34" charset="0"/>
                          <a:cs typeface="Times New Roman" panose="02020603050405020304" pitchFamily="18" charset="0"/>
                        </a:rPr>
                        <a:t> шайба</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0000"/>
                        </a:lnSpc>
                        <a:spcAft>
                          <a:spcPts val="300"/>
                        </a:spcAft>
                      </a:pPr>
                      <a:r>
                        <a:rPr lang="uk-UA" sz="2000" dirty="0">
                          <a:effectLst/>
                          <a:latin typeface="Calibri" panose="020F0502020204030204" pitchFamily="34" charset="0"/>
                          <a:ea typeface="Calibri" panose="020F0502020204030204" pitchFamily="34" charset="0"/>
                          <a:cs typeface="Times New Roman" panose="02020603050405020304" pitchFamily="18" charset="0"/>
                        </a:rPr>
                        <a:t>5- алюмінієва самоклеюча стрічка</a:t>
                      </a:r>
                    </a:p>
                    <a:p>
                      <a:pPr indent="450215" algn="just">
                        <a:lnSpc>
                          <a:spcPct val="110000"/>
                        </a:lnSpc>
                        <a:spcAft>
                          <a:spcPts val="300"/>
                        </a:spcAft>
                      </a:pPr>
                      <a:r>
                        <a:rPr lang="ru-RU" sz="2000" dirty="0">
                          <a:effectLst/>
                          <a:latin typeface="Calibri" panose="020F0502020204030204" pitchFamily="34" charset="0"/>
                          <a:ea typeface="Calibri" panose="020F0502020204030204" pitchFamily="34" charset="0"/>
                          <a:cs typeface="Times New Roman" panose="02020603050405020304" pitchFamily="18" charset="0"/>
                        </a:rPr>
                        <a:t>Труби холодного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повітря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які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подають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зовнішнє</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повітря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до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вентиляційного</a:t>
                      </a:r>
                      <a:r>
                        <a:rPr lang="ru-RU" sz="2000" dirty="0">
                          <a:effectLst/>
                          <a:latin typeface="Calibri" panose="020F0502020204030204" pitchFamily="34" charset="0"/>
                          <a:ea typeface="Calibri" panose="020F0502020204030204" pitchFamily="34" charset="0"/>
                          <a:cs typeface="Times New Roman" panose="02020603050405020304" pitchFamily="18" charset="0"/>
                        </a:rPr>
                        <a:t> блоку з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рекуперацією</a:t>
                      </a:r>
                      <a:r>
                        <a:rPr lang="ru-RU" sz="2000" dirty="0">
                          <a:effectLst/>
                          <a:latin typeface="Calibri" panose="020F0502020204030204" pitchFamily="34" charset="0"/>
                          <a:ea typeface="Calibri" panose="020F0502020204030204" pitchFamily="34" charset="0"/>
                          <a:cs typeface="Times New Roman" panose="02020603050405020304" pitchFamily="18" charset="0"/>
                        </a:rPr>
                        <a:t> тепла,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потребують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особливої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уваги</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endParaRPr lang="ru-UA"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299971"/>
                  </a:ext>
                </a:extLst>
              </a:tr>
            </a:tbl>
          </a:graphicData>
        </a:graphic>
      </p:graphicFrame>
      <p:pic>
        <p:nvPicPr>
          <p:cNvPr id="2051" name="Рисунок 537601">
            <a:extLst>
              <a:ext uri="{FF2B5EF4-FFF2-40B4-BE49-F238E27FC236}">
                <a16:creationId xmlns:a16="http://schemas.microsoft.com/office/drawing/2014/main" id="{81E46A78-159E-4936-ADA2-F076BE78B6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766" t="9633" r="32346" b="19357"/>
          <a:stretch>
            <a:fillRect/>
          </a:stretch>
        </p:blipFill>
        <p:spPr bwMode="auto">
          <a:xfrm>
            <a:off x="481012" y="1040605"/>
            <a:ext cx="7062788" cy="503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250220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Ізоляція</a:t>
            </a:r>
            <a:r>
              <a:rPr lang="ru-RU" sz="3200" dirty="0">
                <a:latin typeface="+mj-lt"/>
              </a:rPr>
              <a:t> </a:t>
            </a:r>
            <a:r>
              <a:rPr lang="ru-RU" sz="3200" dirty="0" err="1">
                <a:latin typeface="+mj-lt"/>
              </a:rPr>
              <a:t>вентиляційних</a:t>
            </a:r>
            <a:r>
              <a:rPr lang="ru-RU" sz="3200" dirty="0">
                <a:latin typeface="+mj-lt"/>
              </a:rPr>
              <a:t> </a:t>
            </a:r>
            <a:r>
              <a:rPr lang="ru-RU" sz="3200" dirty="0" err="1">
                <a:latin typeface="+mj-lt"/>
              </a:rPr>
              <a:t>каналів</a:t>
            </a:r>
            <a:endParaRPr lang="uk-UA" sz="3200" dirty="0">
              <a:latin typeface="+mj-lt"/>
            </a:endParaRPr>
          </a:p>
        </p:txBody>
      </p:sp>
      <p:graphicFrame>
        <p:nvGraphicFramePr>
          <p:cNvPr id="5" name="Таблица 4">
            <a:extLst>
              <a:ext uri="{FF2B5EF4-FFF2-40B4-BE49-F238E27FC236}">
                <a16:creationId xmlns:a16="http://schemas.microsoft.com/office/drawing/2014/main" id="{C775FF71-3E7A-47A4-8895-37628D794D43}"/>
              </a:ext>
            </a:extLst>
          </p:cNvPr>
          <p:cNvGraphicFramePr>
            <a:graphicFrameLocks noGrp="1"/>
          </p:cNvGraphicFramePr>
          <p:nvPr>
            <p:extLst>
              <p:ext uri="{D42A27DB-BD31-4B8C-83A1-F6EECF244321}">
                <p14:modId xmlns:p14="http://schemas.microsoft.com/office/powerpoint/2010/main" val="3400088481"/>
              </p:ext>
            </p:extLst>
          </p:nvPr>
        </p:nvGraphicFramePr>
        <p:xfrm>
          <a:off x="481012" y="1040574"/>
          <a:ext cx="11520488" cy="5093526"/>
        </p:xfrm>
        <a:graphic>
          <a:graphicData uri="http://schemas.openxmlformats.org/drawingml/2006/table">
            <a:tbl>
              <a:tblPr firstRow="1" firstCol="1" bandRow="1"/>
              <a:tblGrid>
                <a:gridCol w="7374157">
                  <a:extLst>
                    <a:ext uri="{9D8B030D-6E8A-4147-A177-3AD203B41FA5}">
                      <a16:colId xmlns:a16="http://schemas.microsoft.com/office/drawing/2014/main" val="3122717354"/>
                    </a:ext>
                  </a:extLst>
                </a:gridCol>
                <a:gridCol w="4146331">
                  <a:extLst>
                    <a:ext uri="{9D8B030D-6E8A-4147-A177-3AD203B41FA5}">
                      <a16:colId xmlns:a16="http://schemas.microsoft.com/office/drawing/2014/main" val="3956655887"/>
                    </a:ext>
                  </a:extLst>
                </a:gridCol>
              </a:tblGrid>
              <a:tr h="5093526">
                <a:tc>
                  <a:txBody>
                    <a:bodyPr/>
                    <a:lstStyle/>
                    <a:p>
                      <a:pPr indent="450215" algn="just">
                        <a:lnSpc>
                          <a:spcPct val="110000"/>
                        </a:lnSpc>
                        <a:spcAft>
                          <a:spcPts val="300"/>
                        </a:spcAft>
                      </a:pP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lnSpc>
                          <a:spcPct val="110000"/>
                        </a:lnSpc>
                        <a:spcAft>
                          <a:spcPts val="300"/>
                        </a:spcAft>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Ізоляція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повітроводів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endParaRPr lang="uk-UA" sz="2000" dirty="0">
                        <a:effectLst/>
                        <a:latin typeface="Calibri" panose="020F0502020204030204" pitchFamily="34" charset="0"/>
                        <a:ea typeface="Calibri" panose="020F0502020204030204" pitchFamily="34" charset="0"/>
                        <a:cs typeface="Times New Roman" panose="02020603050405020304" pitchFamily="18" charset="0"/>
                      </a:endParaRPr>
                    </a:p>
                    <a:p>
                      <a:r>
                        <a:rPr lang="uk-UA" sz="2000" kern="1200" dirty="0">
                          <a:solidFill>
                            <a:schemeClr val="tx1"/>
                          </a:solidFill>
                          <a:effectLst/>
                          <a:latin typeface="+mn-lt"/>
                          <a:ea typeface="+mn-ea"/>
                          <a:cs typeface="+mn-cs"/>
                        </a:rPr>
                        <a:t>1 – повітропровід</a:t>
                      </a:r>
                      <a:endParaRPr lang="ru-UA" sz="2000" kern="1200" dirty="0">
                        <a:solidFill>
                          <a:schemeClr val="tx1"/>
                        </a:solidFill>
                        <a:effectLst/>
                        <a:latin typeface="+mn-lt"/>
                        <a:ea typeface="+mn-ea"/>
                        <a:cs typeface="+mn-cs"/>
                      </a:endParaRPr>
                    </a:p>
                    <a:p>
                      <a:r>
                        <a:rPr lang="uk-UA" sz="2000" kern="1200" dirty="0">
                          <a:solidFill>
                            <a:schemeClr val="tx1"/>
                          </a:solidFill>
                          <a:effectLst/>
                          <a:latin typeface="+mn-lt"/>
                          <a:ea typeface="+mn-ea"/>
                          <a:cs typeface="+mn-cs"/>
                        </a:rPr>
                        <a:t>2 – утеплювач</a:t>
                      </a:r>
                      <a:endParaRPr lang="ru-UA" sz="2000" kern="1200" dirty="0">
                        <a:solidFill>
                          <a:schemeClr val="tx1"/>
                        </a:solidFill>
                        <a:effectLst/>
                        <a:latin typeface="+mn-lt"/>
                        <a:ea typeface="+mn-ea"/>
                        <a:cs typeface="+mn-cs"/>
                      </a:endParaRPr>
                    </a:p>
                    <a:p>
                      <a:r>
                        <a:rPr lang="uk-UA" sz="2000" kern="1200" dirty="0">
                          <a:solidFill>
                            <a:schemeClr val="tx1"/>
                          </a:solidFill>
                          <a:effectLst/>
                          <a:latin typeface="+mn-lt"/>
                          <a:ea typeface="+mn-ea"/>
                          <a:cs typeface="+mn-cs"/>
                        </a:rPr>
                        <a:t>3 – алюмінієва самоклеюча стрічка</a:t>
                      </a:r>
                      <a:endParaRPr lang="ru-UA" sz="2000" kern="1200" dirty="0">
                        <a:solidFill>
                          <a:schemeClr val="tx1"/>
                        </a:solidFill>
                        <a:effectLst/>
                        <a:latin typeface="+mn-lt"/>
                        <a:ea typeface="+mn-ea"/>
                        <a:cs typeface="+mn-cs"/>
                      </a:endParaRPr>
                    </a:p>
                    <a:p>
                      <a:r>
                        <a:rPr lang="uk-UA" sz="2000" kern="1200" dirty="0">
                          <a:solidFill>
                            <a:schemeClr val="tx1"/>
                          </a:solidFill>
                          <a:effectLst/>
                          <a:latin typeface="+mn-lt"/>
                          <a:ea typeface="+mn-ea"/>
                          <a:cs typeface="+mn-cs"/>
                        </a:rPr>
                        <a:t>4 – бандажна стрічка</a:t>
                      </a:r>
                    </a:p>
                    <a:p>
                      <a:endParaRPr lang="uk-UA" sz="2000" kern="1200" dirty="0">
                        <a:solidFill>
                          <a:schemeClr val="tx1"/>
                        </a:solidFill>
                        <a:effectLst/>
                        <a:latin typeface="+mn-lt"/>
                        <a:ea typeface="+mn-ea"/>
                        <a:cs typeface="+mn-cs"/>
                      </a:endParaRPr>
                    </a:p>
                    <a:p>
                      <a:r>
                        <a:rPr lang="uk-UA" sz="2000" kern="1200" dirty="0">
                          <a:solidFill>
                            <a:schemeClr val="tx1"/>
                          </a:solidFill>
                          <a:effectLst/>
                          <a:latin typeface="+mn-lt"/>
                          <a:ea typeface="+mn-ea"/>
                          <a:cs typeface="+mn-cs"/>
                        </a:rPr>
                        <a:t>Повітроводи, які транспортують тільки свіже повітря (без нагрівання або охолодження повітрям), не потребують теплоізоляції.</a:t>
                      </a:r>
                    </a:p>
                    <a:p>
                      <a:endParaRPr lang="uk-UA" sz="2000" kern="1200" dirty="0">
                        <a:solidFill>
                          <a:schemeClr val="tx1"/>
                        </a:solidFill>
                        <a:effectLst/>
                        <a:latin typeface="+mn-lt"/>
                        <a:ea typeface="+mn-ea"/>
                        <a:cs typeface="+mn-cs"/>
                      </a:endParaRPr>
                    </a:p>
                    <a:p>
                      <a:r>
                        <a:rPr lang="uk-UA" sz="2000" kern="1200" dirty="0">
                          <a:solidFill>
                            <a:schemeClr val="tx1"/>
                          </a:solidFill>
                          <a:effectLst/>
                          <a:latin typeface="+mn-lt"/>
                          <a:ea typeface="+mn-ea"/>
                          <a:cs typeface="+mn-cs"/>
                        </a:rPr>
                        <a:t>Вентиляційні канали, призначені для охолодження або обігріву будівлі, повинні бути належним чином ізольовані. </a:t>
                      </a:r>
                      <a:endParaRPr lang="ru-UA" sz="2000" kern="1200" dirty="0">
                        <a:solidFill>
                          <a:schemeClr val="tx1"/>
                        </a:solidFill>
                        <a:effectLst/>
                        <a:latin typeface="+mn-lt"/>
                        <a:ea typeface="+mn-ea"/>
                        <a:cs typeface="+mn-c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299971"/>
                  </a:ext>
                </a:extLst>
              </a:tr>
            </a:tbl>
          </a:graphicData>
        </a:graphic>
      </p:graphicFrame>
      <p:pic>
        <p:nvPicPr>
          <p:cNvPr id="7" name="Рисунок 6">
            <a:extLst>
              <a:ext uri="{FF2B5EF4-FFF2-40B4-BE49-F238E27FC236}">
                <a16:creationId xmlns:a16="http://schemas.microsoft.com/office/drawing/2014/main" id="{60CEC5CD-4115-49DE-8319-854AF6D68627}"/>
              </a:ext>
            </a:extLst>
          </p:cNvPr>
          <p:cNvPicPr/>
          <p:nvPr/>
        </p:nvPicPr>
        <p:blipFill rotWithShape="1">
          <a:blip r:embed="rId2"/>
          <a:srcRect l="26009" t="21193" r="18258" b="19633"/>
          <a:stretch/>
        </p:blipFill>
        <p:spPr bwMode="auto">
          <a:xfrm>
            <a:off x="500062" y="1040574"/>
            <a:ext cx="7138988" cy="438867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51259166"/>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Ізоляція</a:t>
            </a:r>
            <a:r>
              <a:rPr lang="ru-RU" sz="3200" dirty="0">
                <a:latin typeface="+mj-lt"/>
              </a:rPr>
              <a:t> </a:t>
            </a:r>
            <a:r>
              <a:rPr lang="ru-RU" sz="3200" dirty="0" err="1">
                <a:latin typeface="+mj-lt"/>
              </a:rPr>
              <a:t>вентиляційних</a:t>
            </a:r>
            <a:r>
              <a:rPr lang="ru-RU" sz="3200" dirty="0">
                <a:latin typeface="+mj-lt"/>
              </a:rPr>
              <a:t> </a:t>
            </a:r>
            <a:r>
              <a:rPr lang="ru-RU" sz="3200" dirty="0" err="1">
                <a:latin typeface="+mj-lt"/>
              </a:rPr>
              <a:t>каналів</a:t>
            </a:r>
            <a:endParaRPr lang="uk-UA" sz="3200" dirty="0">
              <a:latin typeface="+mj-lt"/>
            </a:endParaRPr>
          </a:p>
        </p:txBody>
      </p:sp>
      <p:graphicFrame>
        <p:nvGraphicFramePr>
          <p:cNvPr id="5" name="Таблица 4">
            <a:extLst>
              <a:ext uri="{FF2B5EF4-FFF2-40B4-BE49-F238E27FC236}">
                <a16:creationId xmlns:a16="http://schemas.microsoft.com/office/drawing/2014/main" id="{C775FF71-3E7A-47A4-8895-37628D794D43}"/>
              </a:ext>
            </a:extLst>
          </p:cNvPr>
          <p:cNvGraphicFramePr>
            <a:graphicFrameLocks noGrp="1"/>
          </p:cNvGraphicFramePr>
          <p:nvPr>
            <p:extLst>
              <p:ext uri="{D42A27DB-BD31-4B8C-83A1-F6EECF244321}">
                <p14:modId xmlns:p14="http://schemas.microsoft.com/office/powerpoint/2010/main" val="455929442"/>
              </p:ext>
            </p:extLst>
          </p:nvPr>
        </p:nvGraphicFramePr>
        <p:xfrm>
          <a:off x="481012" y="1040574"/>
          <a:ext cx="11520488" cy="5093526"/>
        </p:xfrm>
        <a:graphic>
          <a:graphicData uri="http://schemas.openxmlformats.org/drawingml/2006/table">
            <a:tbl>
              <a:tblPr firstRow="1" firstCol="1" bandRow="1"/>
              <a:tblGrid>
                <a:gridCol w="7834425">
                  <a:extLst>
                    <a:ext uri="{9D8B030D-6E8A-4147-A177-3AD203B41FA5}">
                      <a16:colId xmlns:a16="http://schemas.microsoft.com/office/drawing/2014/main" val="3122717354"/>
                    </a:ext>
                  </a:extLst>
                </a:gridCol>
                <a:gridCol w="3686063">
                  <a:extLst>
                    <a:ext uri="{9D8B030D-6E8A-4147-A177-3AD203B41FA5}">
                      <a16:colId xmlns:a16="http://schemas.microsoft.com/office/drawing/2014/main" val="3956655887"/>
                    </a:ext>
                  </a:extLst>
                </a:gridCol>
              </a:tblGrid>
              <a:tr h="5093526">
                <a:tc>
                  <a:txBody>
                    <a:bodyPr/>
                    <a:lstStyle/>
                    <a:p>
                      <a:pPr indent="450215" algn="just">
                        <a:lnSpc>
                          <a:spcPct val="110000"/>
                        </a:lnSpc>
                        <a:spcAft>
                          <a:spcPts val="300"/>
                        </a:spcAft>
                      </a:pP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lnSpc>
                          <a:spcPct val="110000"/>
                        </a:lnSpc>
                        <a:spcAft>
                          <a:spcPts val="3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Герметичність</a:t>
                      </a:r>
                      <a:r>
                        <a:rPr lang="ru-RU" sz="1800" dirty="0">
                          <a:effectLst/>
                          <a:latin typeface="Calibri" panose="020F0502020204030204" pitchFamily="34" charset="0"/>
                          <a:ea typeface="Calibri" panose="020F0502020204030204" pitchFamily="34" charset="0"/>
                          <a:cs typeface="Times New Roman" panose="02020603050405020304" pitchFamily="18" charset="0"/>
                        </a:rPr>
                        <a:t> /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проникнення</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паронепроникного</a:t>
                      </a:r>
                      <a:r>
                        <a:rPr lang="ru-RU" sz="1800" dirty="0">
                          <a:effectLst/>
                          <a:latin typeface="Calibri" panose="020F0502020204030204" pitchFamily="34" charset="0"/>
                          <a:ea typeface="Calibri" panose="020F0502020204030204" pitchFamily="34" charset="0"/>
                          <a:cs typeface="Times New Roman" panose="02020603050405020304" pitchFamily="18" charset="0"/>
                        </a:rPr>
                        <a:t> шару</a:t>
                      </a:r>
                    </a:p>
                    <a:p>
                      <a:r>
                        <a:rPr lang="uk-UA" sz="1800" kern="1200" dirty="0">
                          <a:solidFill>
                            <a:schemeClr val="tx1"/>
                          </a:solidFill>
                          <a:effectLst/>
                          <a:latin typeface="+mn-lt"/>
                          <a:ea typeface="+mn-ea"/>
                          <a:cs typeface="+mn-cs"/>
                        </a:rPr>
                        <a:t>1. Галтель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2. Стакан з поцинкованої сталі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3. Вентиляційна труба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4. </a:t>
                      </a:r>
                      <a:r>
                        <a:rPr lang="uk-UA" sz="1800" kern="1200" dirty="0" err="1">
                          <a:solidFill>
                            <a:schemeClr val="tx1"/>
                          </a:solidFill>
                          <a:effectLst/>
                          <a:latin typeface="+mn-lt"/>
                          <a:ea typeface="+mn-ea"/>
                          <a:cs typeface="+mn-cs"/>
                        </a:rPr>
                        <a:t>Обжимний</a:t>
                      </a:r>
                      <a:r>
                        <a:rPr lang="uk-UA" sz="1800" kern="1200" dirty="0">
                          <a:solidFill>
                            <a:schemeClr val="tx1"/>
                          </a:solidFill>
                          <a:effectLst/>
                          <a:latin typeface="+mn-lt"/>
                          <a:ea typeface="+mn-ea"/>
                          <a:cs typeface="+mn-cs"/>
                        </a:rPr>
                        <a:t> металевий хомут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5. Острішок з металу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6. Мастика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7. Ковпак </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8. Монтажна піна</a:t>
                      </a:r>
                      <a:endParaRPr lang="ru-UA" sz="1800" kern="1200" dirty="0">
                        <a:solidFill>
                          <a:schemeClr val="tx1"/>
                        </a:solidFill>
                        <a:effectLst/>
                        <a:latin typeface="+mn-lt"/>
                        <a:ea typeface="+mn-ea"/>
                        <a:cs typeface="+mn-cs"/>
                      </a:endParaRPr>
                    </a:p>
                    <a:p>
                      <a:endParaRPr lang="uk-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Перетин повітропроводами зовнішніх стін має бути паронепроникним. Вентиляційний канал повинен бути герметично з'єднаний з повітронепроникним шаром зовнішньої стіни або конструкції даху.</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299971"/>
                  </a:ext>
                </a:extLst>
              </a:tr>
            </a:tbl>
          </a:graphicData>
        </a:graphic>
      </p:graphicFrame>
      <p:pic>
        <p:nvPicPr>
          <p:cNvPr id="8" name="Рисунок 7">
            <a:extLst>
              <a:ext uri="{FF2B5EF4-FFF2-40B4-BE49-F238E27FC236}">
                <a16:creationId xmlns:a16="http://schemas.microsoft.com/office/drawing/2014/main" id="{83FF2D83-9880-4322-AF7F-85A6721E7AC7}"/>
              </a:ext>
            </a:extLst>
          </p:cNvPr>
          <p:cNvPicPr/>
          <p:nvPr/>
        </p:nvPicPr>
        <p:blipFill>
          <a:blip r:embed="rId2"/>
          <a:stretch>
            <a:fillRect/>
          </a:stretch>
        </p:blipFill>
        <p:spPr>
          <a:xfrm>
            <a:off x="685800" y="1040574"/>
            <a:ext cx="7048500" cy="5150676"/>
          </a:xfrm>
          <a:prstGeom prst="rect">
            <a:avLst/>
          </a:prstGeom>
        </p:spPr>
      </p:pic>
    </p:spTree>
    <p:extLst>
      <p:ext uri="{BB962C8B-B14F-4D97-AF65-F5344CB8AC3E}">
        <p14:creationId xmlns:p14="http://schemas.microsoft.com/office/powerpoint/2010/main" val="2042273989"/>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Ізоляція</a:t>
            </a:r>
            <a:r>
              <a:rPr lang="ru-RU" sz="3200" dirty="0">
                <a:latin typeface="+mj-lt"/>
              </a:rPr>
              <a:t> </a:t>
            </a:r>
            <a:r>
              <a:rPr lang="ru-RU" sz="3200" dirty="0" err="1">
                <a:latin typeface="+mj-lt"/>
              </a:rPr>
              <a:t>вентиляційних</a:t>
            </a:r>
            <a:r>
              <a:rPr lang="ru-RU" sz="3200" dirty="0">
                <a:latin typeface="+mj-lt"/>
              </a:rPr>
              <a:t> </a:t>
            </a:r>
            <a:r>
              <a:rPr lang="ru-RU" sz="3200" dirty="0" err="1">
                <a:latin typeface="+mj-lt"/>
              </a:rPr>
              <a:t>каналів</a:t>
            </a:r>
            <a:endParaRPr lang="uk-UA" sz="3200" dirty="0">
              <a:latin typeface="+mj-lt"/>
            </a:endParaRPr>
          </a:p>
        </p:txBody>
      </p:sp>
      <p:graphicFrame>
        <p:nvGraphicFramePr>
          <p:cNvPr id="5" name="Таблица 4">
            <a:extLst>
              <a:ext uri="{FF2B5EF4-FFF2-40B4-BE49-F238E27FC236}">
                <a16:creationId xmlns:a16="http://schemas.microsoft.com/office/drawing/2014/main" id="{C775FF71-3E7A-47A4-8895-37628D794D43}"/>
              </a:ext>
            </a:extLst>
          </p:cNvPr>
          <p:cNvGraphicFramePr>
            <a:graphicFrameLocks noGrp="1"/>
          </p:cNvGraphicFramePr>
          <p:nvPr>
            <p:extLst>
              <p:ext uri="{D42A27DB-BD31-4B8C-83A1-F6EECF244321}">
                <p14:modId xmlns:p14="http://schemas.microsoft.com/office/powerpoint/2010/main" val="2269504489"/>
              </p:ext>
            </p:extLst>
          </p:nvPr>
        </p:nvGraphicFramePr>
        <p:xfrm>
          <a:off x="190500" y="737013"/>
          <a:ext cx="11811000" cy="6112891"/>
        </p:xfrm>
        <a:graphic>
          <a:graphicData uri="http://schemas.openxmlformats.org/drawingml/2006/table">
            <a:tbl>
              <a:tblPr firstRow="1" firstCol="1" bandRow="1"/>
              <a:tblGrid>
                <a:gridCol w="5791200">
                  <a:extLst>
                    <a:ext uri="{9D8B030D-6E8A-4147-A177-3AD203B41FA5}">
                      <a16:colId xmlns:a16="http://schemas.microsoft.com/office/drawing/2014/main" val="3122717354"/>
                    </a:ext>
                  </a:extLst>
                </a:gridCol>
                <a:gridCol w="6019800">
                  <a:extLst>
                    <a:ext uri="{9D8B030D-6E8A-4147-A177-3AD203B41FA5}">
                      <a16:colId xmlns:a16="http://schemas.microsoft.com/office/drawing/2014/main" val="3956655887"/>
                    </a:ext>
                  </a:extLst>
                </a:gridCol>
              </a:tblGrid>
              <a:tr h="5911437">
                <a:tc>
                  <a:txBody>
                    <a:bodyPr/>
                    <a:lstStyle/>
                    <a:p>
                      <a:pPr indent="450215" algn="just">
                        <a:lnSpc>
                          <a:spcPct val="110000"/>
                        </a:lnSpc>
                        <a:spcAft>
                          <a:spcPts val="300"/>
                        </a:spcAft>
                      </a:pP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lnSpc>
                          <a:spcPct val="110000"/>
                        </a:lnSpc>
                        <a:spcAft>
                          <a:spcPts val="300"/>
                        </a:spcAft>
                      </a:pPr>
                      <a:r>
                        <a:rPr lang="ru-RU" sz="1800" dirty="0" err="1">
                          <a:effectLst/>
                          <a:latin typeface="Calibri" panose="020F0502020204030204" pitchFamily="34" charset="0"/>
                          <a:ea typeface="Calibri" panose="020F0502020204030204" pitchFamily="34" charset="0"/>
                          <a:cs typeface="Times New Roman" panose="02020603050405020304" pitchFamily="18" charset="0"/>
                        </a:rPr>
                        <a:t>Герметичність</a:t>
                      </a:r>
                      <a:r>
                        <a:rPr lang="ru-RU" sz="1800" dirty="0">
                          <a:effectLst/>
                          <a:latin typeface="Calibri" panose="020F0502020204030204" pitchFamily="34" charset="0"/>
                          <a:ea typeface="Calibri" panose="020F0502020204030204" pitchFamily="34" charset="0"/>
                          <a:cs typeface="Times New Roman" panose="02020603050405020304" pitchFamily="18" charset="0"/>
                        </a:rPr>
                        <a:t> /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проникнення</a:t>
                      </a:r>
                      <a:r>
                        <a:rPr lang="ru-RU" sz="1800" dirty="0">
                          <a:effectLst/>
                          <a:latin typeface="Calibri" panose="020F0502020204030204" pitchFamily="34" charset="0"/>
                          <a:ea typeface="Calibri" panose="020F0502020204030204" pitchFamily="34" charset="0"/>
                          <a:cs typeface="Times New Roman" panose="02020603050405020304" pitchFamily="18" charset="0"/>
                        </a:rPr>
                        <a:t> </a:t>
                      </a:r>
                      <a:r>
                        <a:rPr lang="ru-RU" sz="1800" dirty="0" err="1">
                          <a:effectLst/>
                          <a:latin typeface="Calibri" panose="020F0502020204030204" pitchFamily="34" charset="0"/>
                          <a:ea typeface="Calibri" panose="020F0502020204030204" pitchFamily="34" charset="0"/>
                          <a:cs typeface="Times New Roman" panose="02020603050405020304" pitchFamily="18" charset="0"/>
                        </a:rPr>
                        <a:t>паронепроникного</a:t>
                      </a:r>
                      <a:r>
                        <a:rPr lang="ru-RU" sz="1800" dirty="0">
                          <a:effectLst/>
                          <a:latin typeface="Calibri" panose="020F0502020204030204" pitchFamily="34" charset="0"/>
                          <a:ea typeface="Calibri" panose="020F0502020204030204" pitchFamily="34" charset="0"/>
                          <a:cs typeface="Times New Roman" panose="02020603050405020304" pitchFamily="18" charset="0"/>
                        </a:rPr>
                        <a:t> шару</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uk-UA" sz="1800" kern="1200" dirty="0">
                          <a:solidFill>
                            <a:schemeClr val="tx1"/>
                          </a:solidFill>
                          <a:effectLst/>
                          <a:latin typeface="+mn-lt"/>
                          <a:ea typeface="+mn-ea"/>
                          <a:cs typeface="+mn-cs"/>
                        </a:rPr>
                        <a:t>Повітропровід не повинен перебувати в безпосередньому контакті з теплою стіною або конструкцією даху. Теплоізоляція вентиляційних труб повинна бути проведена зовні і щоб уникнути теплових мостів.</a:t>
                      </a:r>
                      <a:endParaRPr lang="ru-UA"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Кріплення повітропроводу повинно здійснюватися без примикання безпосередньо до труб. Такий тип кріплення дозволяє уникнути втрат тепла (відсутні точкові теплові включення).</a:t>
                      </a:r>
                      <a:endParaRPr lang="ru-UA" sz="1800" kern="1200" dirty="0">
                        <a:solidFill>
                          <a:schemeClr val="tx1"/>
                        </a:solidFill>
                        <a:effectLst/>
                        <a:latin typeface="+mn-lt"/>
                        <a:ea typeface="+mn-ea"/>
                        <a:cs typeface="+mn-cs"/>
                      </a:endParaRPr>
                    </a:p>
                    <a:p>
                      <a:endParaRPr lang="en-US" sz="1800" kern="1200" dirty="0">
                        <a:solidFill>
                          <a:schemeClr val="tx1"/>
                        </a:solidFill>
                        <a:effectLst/>
                        <a:latin typeface="+mn-lt"/>
                        <a:ea typeface="+mn-ea"/>
                        <a:cs typeface="+mn-cs"/>
                      </a:endParaRPr>
                    </a:p>
                    <a:p>
                      <a:r>
                        <a:rPr lang="uk-UA" sz="1800" kern="1200" dirty="0">
                          <a:solidFill>
                            <a:schemeClr val="tx1"/>
                          </a:solidFill>
                          <a:effectLst/>
                          <a:latin typeface="+mn-lt"/>
                          <a:ea typeface="+mn-ea"/>
                          <a:cs typeface="+mn-cs"/>
                        </a:rPr>
                        <a:t>Теплову ізоляцію </a:t>
                      </a:r>
                      <a:r>
                        <a:rPr lang="uk-UA" sz="1800" kern="1200" dirty="0" err="1">
                          <a:solidFill>
                            <a:schemeClr val="tx1"/>
                          </a:solidFill>
                          <a:effectLst/>
                          <a:latin typeface="+mn-lt"/>
                          <a:ea typeface="+mn-ea"/>
                          <a:cs typeface="+mn-cs"/>
                        </a:rPr>
                        <a:t>опалювально</a:t>
                      </a:r>
                      <a:r>
                        <a:rPr lang="uk-UA" sz="1800" kern="1200" dirty="0">
                          <a:solidFill>
                            <a:schemeClr val="tx1"/>
                          </a:solidFill>
                          <a:effectLst/>
                          <a:latin typeface="+mn-lt"/>
                          <a:ea typeface="+mn-ea"/>
                          <a:cs typeface="+mn-cs"/>
                        </a:rPr>
                        <a:t>-вентиляційного обладнання, трубопроводів систем внут­рішнього теплопостачання, повітроводів, димовідводів та димоходів необхідно передбачати:</a:t>
                      </a:r>
                      <a:endParaRPr lang="ru-UA"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uk-UA" sz="1800" kern="1200" dirty="0">
                          <a:solidFill>
                            <a:schemeClr val="tx1"/>
                          </a:solidFill>
                          <a:effectLst/>
                          <a:latin typeface="+mn-lt"/>
                          <a:ea typeface="+mn-ea"/>
                          <a:cs typeface="+mn-cs"/>
                        </a:rPr>
                        <a:t>для запобігання </a:t>
                      </a:r>
                      <a:r>
                        <a:rPr lang="uk-UA" sz="1800" kern="1200" dirty="0" err="1">
                          <a:solidFill>
                            <a:schemeClr val="tx1"/>
                          </a:solidFill>
                          <a:effectLst/>
                          <a:latin typeface="+mn-lt"/>
                          <a:ea typeface="+mn-ea"/>
                          <a:cs typeface="+mn-cs"/>
                        </a:rPr>
                        <a:t>опікам</a:t>
                      </a:r>
                      <a:r>
                        <a:rPr lang="uk-UA" sz="1800" kern="1200" dirty="0">
                          <a:solidFill>
                            <a:schemeClr val="tx1"/>
                          </a:solidFill>
                          <a:effectLst/>
                          <a:latin typeface="+mn-lt"/>
                          <a:ea typeface="+mn-ea"/>
                          <a:cs typeface="+mn-cs"/>
                        </a:rPr>
                        <a:t>;</a:t>
                      </a:r>
                      <a:endParaRPr lang="ru-UA"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uk-UA" sz="1800" kern="1200" dirty="0">
                          <a:solidFill>
                            <a:schemeClr val="tx1"/>
                          </a:solidFill>
                          <a:effectLst/>
                          <a:latin typeface="+mn-lt"/>
                          <a:ea typeface="+mn-ea"/>
                          <a:cs typeface="+mn-cs"/>
                        </a:rPr>
                        <a:t>для забезпечення тепловтрат менше допустимих;</a:t>
                      </a:r>
                      <a:endParaRPr lang="ru-UA"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uk-UA" sz="1800" kern="1200" dirty="0">
                          <a:solidFill>
                            <a:schemeClr val="tx1"/>
                          </a:solidFill>
                          <a:effectLst/>
                          <a:latin typeface="+mn-lt"/>
                          <a:ea typeface="+mn-ea"/>
                          <a:cs typeface="+mn-cs"/>
                        </a:rPr>
                        <a:t>для виключення конденсації вологи;</a:t>
                      </a:r>
                      <a:endParaRPr lang="ru-UA" sz="1800" kern="1200" dirty="0">
                        <a:solidFill>
                          <a:schemeClr val="tx1"/>
                        </a:solidFill>
                        <a:effectLst/>
                        <a:latin typeface="+mn-lt"/>
                        <a:ea typeface="+mn-ea"/>
                        <a:cs typeface="+mn-cs"/>
                      </a:endParaRPr>
                    </a:p>
                    <a:p>
                      <a:pPr marL="285750" lvl="0" indent="-285750">
                        <a:buFont typeface="Arial" panose="020B0604020202020204" pitchFamily="34" charset="0"/>
                        <a:buChar char="•"/>
                      </a:pPr>
                      <a:r>
                        <a:rPr lang="uk-UA" sz="1800" kern="1200" dirty="0">
                          <a:solidFill>
                            <a:schemeClr val="tx1"/>
                          </a:solidFill>
                          <a:effectLst/>
                          <a:latin typeface="+mn-lt"/>
                          <a:ea typeface="+mn-ea"/>
                          <a:cs typeface="+mn-cs"/>
                        </a:rPr>
                        <a:t>для виключення замерзання теплоносія у трубопроводах, що прокладені в неопалюваних приміщеннях або в приміщеннях, які штучно охолоджуються.</a:t>
                      </a:r>
                      <a:endParaRPr lang="ru-UA" sz="1800" kern="1200" dirty="0">
                        <a:solidFill>
                          <a:schemeClr val="tx1"/>
                        </a:solidFill>
                        <a:effectLst/>
                        <a:latin typeface="+mn-lt"/>
                        <a:ea typeface="+mn-ea"/>
                        <a:cs typeface="+mn-cs"/>
                      </a:endParaRPr>
                    </a:p>
                    <a:p>
                      <a:pPr indent="450215" algn="just">
                        <a:lnSpc>
                          <a:spcPct val="110000"/>
                        </a:lnSpc>
                        <a:spcAft>
                          <a:spcPts val="3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299971"/>
                  </a:ext>
                </a:extLst>
              </a:tr>
            </a:tbl>
          </a:graphicData>
        </a:graphic>
      </p:graphicFrame>
      <p:pic>
        <p:nvPicPr>
          <p:cNvPr id="7" name="Рисунок 6">
            <a:extLst>
              <a:ext uri="{FF2B5EF4-FFF2-40B4-BE49-F238E27FC236}">
                <a16:creationId xmlns:a16="http://schemas.microsoft.com/office/drawing/2014/main" id="{50D49414-B044-471D-BDE3-FF44EC96F319}"/>
              </a:ext>
            </a:extLst>
          </p:cNvPr>
          <p:cNvPicPr/>
          <p:nvPr/>
        </p:nvPicPr>
        <p:blipFill>
          <a:blip r:embed="rId2" cstate="print"/>
          <a:srcRect/>
          <a:stretch>
            <a:fillRect/>
          </a:stretch>
        </p:blipFill>
        <p:spPr bwMode="auto">
          <a:xfrm>
            <a:off x="490220" y="901905"/>
            <a:ext cx="3891280" cy="2437781"/>
          </a:xfrm>
          <a:prstGeom prst="rect">
            <a:avLst/>
          </a:prstGeom>
          <a:noFill/>
          <a:ln w="9525">
            <a:noFill/>
            <a:miter lim="800000"/>
            <a:headEnd/>
            <a:tailEnd/>
          </a:ln>
        </p:spPr>
      </p:pic>
      <p:pic>
        <p:nvPicPr>
          <p:cNvPr id="9" name="Рисунок 8">
            <a:extLst>
              <a:ext uri="{FF2B5EF4-FFF2-40B4-BE49-F238E27FC236}">
                <a16:creationId xmlns:a16="http://schemas.microsoft.com/office/drawing/2014/main" id="{E59694E7-00C0-45E7-8852-1EEB546953D6}"/>
              </a:ext>
            </a:extLst>
          </p:cNvPr>
          <p:cNvPicPr/>
          <p:nvPr/>
        </p:nvPicPr>
        <p:blipFill>
          <a:blip r:embed="rId3">
            <a:extLst>
              <a:ext uri="{28A0092B-C50C-407E-A947-70E740481C1C}">
                <a14:useLocalDpi xmlns:a14="http://schemas.microsoft.com/office/drawing/2010/main" val="0"/>
              </a:ext>
            </a:extLst>
          </a:blip>
          <a:stretch>
            <a:fillRect/>
          </a:stretch>
        </p:blipFill>
        <p:spPr>
          <a:xfrm>
            <a:off x="490220" y="3518313"/>
            <a:ext cx="4043680" cy="2799730"/>
          </a:xfrm>
          <a:prstGeom prst="rect">
            <a:avLst/>
          </a:prstGeom>
        </p:spPr>
      </p:pic>
    </p:spTree>
    <p:extLst>
      <p:ext uri="{BB962C8B-B14F-4D97-AF65-F5344CB8AC3E}">
        <p14:creationId xmlns:p14="http://schemas.microsoft.com/office/powerpoint/2010/main" val="216247191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Ізоляція</a:t>
            </a:r>
            <a:r>
              <a:rPr lang="ru-RU" sz="3200" dirty="0">
                <a:latin typeface="+mj-lt"/>
              </a:rPr>
              <a:t> </a:t>
            </a:r>
            <a:r>
              <a:rPr lang="ru-RU" sz="3200" dirty="0" err="1">
                <a:latin typeface="+mj-lt"/>
              </a:rPr>
              <a:t>вентиляційних</a:t>
            </a:r>
            <a:r>
              <a:rPr lang="ru-RU" sz="3200" dirty="0">
                <a:latin typeface="+mj-lt"/>
              </a:rPr>
              <a:t> </a:t>
            </a:r>
            <a:r>
              <a:rPr lang="ru-RU" sz="3200" dirty="0" err="1">
                <a:latin typeface="+mj-lt"/>
              </a:rPr>
              <a:t>каналів</a:t>
            </a:r>
            <a:endParaRPr lang="uk-UA" sz="3200" dirty="0">
              <a:latin typeface="+mj-lt"/>
            </a:endParaRPr>
          </a:p>
        </p:txBody>
      </p:sp>
      <p:graphicFrame>
        <p:nvGraphicFramePr>
          <p:cNvPr id="5" name="Таблица 4">
            <a:extLst>
              <a:ext uri="{FF2B5EF4-FFF2-40B4-BE49-F238E27FC236}">
                <a16:creationId xmlns:a16="http://schemas.microsoft.com/office/drawing/2014/main" id="{C775FF71-3E7A-47A4-8895-37628D794D43}"/>
              </a:ext>
            </a:extLst>
          </p:cNvPr>
          <p:cNvGraphicFramePr>
            <a:graphicFrameLocks noGrp="1"/>
          </p:cNvGraphicFramePr>
          <p:nvPr>
            <p:extLst>
              <p:ext uri="{D42A27DB-BD31-4B8C-83A1-F6EECF244321}">
                <p14:modId xmlns:p14="http://schemas.microsoft.com/office/powerpoint/2010/main" val="4066654839"/>
              </p:ext>
            </p:extLst>
          </p:nvPr>
        </p:nvGraphicFramePr>
        <p:xfrm>
          <a:off x="190500" y="677703"/>
          <a:ext cx="11811000" cy="6172201"/>
        </p:xfrm>
        <a:graphic>
          <a:graphicData uri="http://schemas.openxmlformats.org/drawingml/2006/table">
            <a:tbl>
              <a:tblPr firstRow="1" firstCol="1" bandRow="1"/>
              <a:tblGrid>
                <a:gridCol w="4305300">
                  <a:extLst>
                    <a:ext uri="{9D8B030D-6E8A-4147-A177-3AD203B41FA5}">
                      <a16:colId xmlns:a16="http://schemas.microsoft.com/office/drawing/2014/main" val="3122717354"/>
                    </a:ext>
                  </a:extLst>
                </a:gridCol>
                <a:gridCol w="7505700">
                  <a:extLst>
                    <a:ext uri="{9D8B030D-6E8A-4147-A177-3AD203B41FA5}">
                      <a16:colId xmlns:a16="http://schemas.microsoft.com/office/drawing/2014/main" val="3956655887"/>
                    </a:ext>
                  </a:extLst>
                </a:gridCol>
              </a:tblGrid>
              <a:tr h="6172201">
                <a:tc>
                  <a:txBody>
                    <a:bodyPr/>
                    <a:lstStyle/>
                    <a:p>
                      <a:pPr indent="450215" algn="just">
                        <a:lnSpc>
                          <a:spcPct val="110000"/>
                        </a:lnSpc>
                        <a:spcAft>
                          <a:spcPts val="300"/>
                        </a:spcAft>
                      </a:pPr>
                      <a:endParaRPr lang="uk-UA"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0215" algn="just">
                        <a:lnSpc>
                          <a:spcPct val="110000"/>
                        </a:lnSpc>
                        <a:spcAft>
                          <a:spcPts val="300"/>
                        </a:spcAft>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Існують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різні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які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можуть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використовуватися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якості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ізоляції</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gn="just">
                        <a:lnSpc>
                          <a:spcPct val="110000"/>
                        </a:lnSpc>
                        <a:spcAft>
                          <a:spcPts val="300"/>
                        </a:spcAft>
                        <a:buFont typeface="Arial" panose="020B0604020202020204" pitchFamily="34" charset="0"/>
                        <a:buChar char="•"/>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Вироби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основі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мінеральних</a:t>
                      </a:r>
                      <a:r>
                        <a:rPr lang="ru-RU" sz="2000" dirty="0">
                          <a:effectLst/>
                          <a:latin typeface="Calibri" panose="020F0502020204030204" pitchFamily="34" charset="0"/>
                          <a:ea typeface="Calibri" panose="020F0502020204030204" pitchFamily="34" charset="0"/>
                          <a:cs typeface="Times New Roman" panose="02020603050405020304" pitchFamily="18" charset="0"/>
                        </a:rPr>
                        <a:t> волокон. До них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відноситься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мінеральна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вата для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повітроводів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також</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скляна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вата.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Подібні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легко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приймають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необхідну</a:t>
                      </a:r>
                      <a:r>
                        <a:rPr lang="ru-RU" sz="2000" dirty="0">
                          <a:effectLst/>
                          <a:latin typeface="Calibri" panose="020F0502020204030204" pitchFamily="34" charset="0"/>
                          <a:ea typeface="Calibri" panose="020F0502020204030204" pitchFamily="34" charset="0"/>
                          <a:cs typeface="Times New Roman" panose="02020603050405020304" pitchFamily="18" charset="0"/>
                        </a:rPr>
                        <a:t> форму,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поставляються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рулонах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різної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товщини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Ефективно</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справляються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своїм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завданням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забезпечуючи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якісну</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теплоізоляцію</a:t>
                      </a:r>
                      <a:r>
                        <a:rPr lang="ru-RU" sz="2000" dirty="0">
                          <a:effectLst/>
                          <a:latin typeface="Calibri" panose="020F0502020204030204" pitchFamily="34" charset="0"/>
                          <a:ea typeface="Calibri" panose="020F0502020204030204" pitchFamily="34" charset="0"/>
                          <a:cs typeface="Times New Roman" panose="02020603050405020304" pitchFamily="18" charset="0"/>
                        </a:rPr>
                        <a:t>. 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також</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мінеральна</a:t>
                      </a:r>
                      <a:r>
                        <a:rPr lang="ru-RU" sz="2000" dirty="0">
                          <a:effectLst/>
                          <a:latin typeface="Calibri" panose="020F0502020204030204" pitchFamily="34" charset="0"/>
                          <a:ea typeface="Calibri" panose="020F0502020204030204" pitchFamily="34" charset="0"/>
                          <a:cs typeface="Times New Roman" panose="02020603050405020304" pitchFamily="18" charset="0"/>
                        </a:rPr>
                        <a:t> вата не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горить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і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відповідає</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вимогам</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пожежної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безпеки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ще</a:t>
                      </a:r>
                      <a:r>
                        <a:rPr lang="ru-RU" sz="2000" dirty="0">
                          <a:effectLst/>
                          <a:latin typeface="Calibri" panose="020F0502020204030204" pitchFamily="34" charset="0"/>
                          <a:ea typeface="Calibri" panose="020F0502020204030204" pitchFamily="34" charset="0"/>
                          <a:cs typeface="Times New Roman" panose="02020603050405020304" pitchFamily="18" charset="0"/>
                        </a:rPr>
                        <a:t> в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ній</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заводяться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грибки і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цвіль</a:t>
                      </a:r>
                      <a:r>
                        <a:rPr lang="ru-RU" sz="2000" dirty="0">
                          <a:effectLst/>
                          <a:latin typeface="Calibri" panose="020F0502020204030204" pitchFamily="34" charset="0"/>
                          <a:ea typeface="Calibri" panose="020F0502020204030204" pitchFamily="34" charset="0"/>
                          <a:cs typeface="Times New Roman" panose="02020603050405020304" pitchFamily="18" charset="0"/>
                        </a:rPr>
                        <a:t>. При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цьому</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a:t>
                      </a:r>
                      <a:r>
                        <a:rPr lang="ru-RU" sz="2000" dirty="0">
                          <a:effectLst/>
                          <a:latin typeface="Calibri" panose="020F0502020204030204" pitchFamily="34" charset="0"/>
                          <a:ea typeface="Calibri" panose="020F0502020204030204" pitchFamily="34" charset="0"/>
                          <a:cs typeface="Times New Roman" panose="02020603050405020304" pitchFamily="18" charset="0"/>
                        </a:rPr>
                        <a:t> є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доступним</a:t>
                      </a:r>
                      <a:r>
                        <a:rPr lang="ru-RU" sz="2000" dirty="0">
                          <a:effectLst/>
                          <a:latin typeface="Calibri" panose="020F0502020204030204" pitchFamily="34" charset="0"/>
                          <a:ea typeface="Calibri" panose="020F0502020204030204" pitchFamily="34" charset="0"/>
                          <a:cs typeface="Times New Roman" panose="02020603050405020304" pitchFamily="18" charset="0"/>
                        </a:rPr>
                        <a:t> за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своєю</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вартістю</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gn="just">
                        <a:lnSpc>
                          <a:spcPct val="110000"/>
                        </a:lnSpc>
                        <a:spcAft>
                          <a:spcPts val="300"/>
                        </a:spcAft>
                        <a:buFont typeface="Arial" panose="020B0604020202020204" pitchFamily="34" charset="0"/>
                        <a:buChar char="•"/>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Піноеластомерні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Відносяться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до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категорії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піноматеріалів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випускаються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у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вигляді</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пластин з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закритими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порами. Є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вогнестійкими</a:t>
                      </a:r>
                      <a:r>
                        <a:rPr lang="ru-RU" sz="2000" dirty="0">
                          <a:effectLst/>
                          <a:latin typeface="Calibri" panose="020F0502020204030204" pitchFamily="34" charset="0"/>
                          <a:ea typeface="Calibri" panose="020F0502020204030204" pitchFamily="34" charset="0"/>
                          <a:cs typeface="Times New Roman" panose="02020603050405020304" pitchFamily="18" charset="0"/>
                        </a:rPr>
                        <a:t> -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це</a:t>
                      </a:r>
                      <a:r>
                        <a:rPr lang="ru-RU" sz="2000" dirty="0">
                          <a:effectLst/>
                          <a:latin typeface="Calibri" panose="020F0502020204030204" pitchFamily="34" charset="0"/>
                          <a:ea typeface="Calibri" panose="020F0502020204030204" pitchFamily="34" charset="0"/>
                          <a:cs typeface="Times New Roman" panose="02020603050405020304" pitchFamily="18" charset="0"/>
                        </a:rPr>
                        <a:t> само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затухаємі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Але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також</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піддаються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впливу</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біологічних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шкідників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не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вбирають</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вологу</a:t>
                      </a:r>
                      <a:r>
                        <a:rPr lang="ru-RU" sz="2000" dirty="0">
                          <a:effectLst/>
                          <a:latin typeface="Calibri" panose="020F0502020204030204" pitchFamily="34" charset="0"/>
                          <a:ea typeface="Calibri" panose="020F0502020204030204" pitchFamily="34" charset="0"/>
                          <a:cs typeface="Times New Roman" panose="02020603050405020304" pitchFamily="18" charset="0"/>
                        </a:rPr>
                        <a:t>.</a:t>
                      </a:r>
                    </a:p>
                    <a:p>
                      <a:pPr marL="285750" indent="-285750" algn="just">
                        <a:lnSpc>
                          <a:spcPct val="110000"/>
                        </a:lnSpc>
                        <a:spcAft>
                          <a:spcPts val="300"/>
                        </a:spcAft>
                        <a:buFont typeface="Arial" panose="020B0604020202020204" pitchFamily="34" charset="0"/>
                        <a:buChar char="•"/>
                      </a:pPr>
                      <a:r>
                        <a:rPr lang="ru-RU" sz="2000" dirty="0" err="1">
                          <a:effectLst/>
                          <a:latin typeface="Calibri" panose="020F0502020204030204" pitchFamily="34" charset="0"/>
                          <a:ea typeface="Calibri" panose="020F0502020204030204" pitchFamily="34" charset="0"/>
                          <a:cs typeface="Times New Roman" panose="02020603050405020304" pitchFamily="18" charset="0"/>
                        </a:rPr>
                        <a:t>Матеріали</a:t>
                      </a:r>
                      <a:r>
                        <a:rPr lang="ru-RU" sz="2000" dirty="0">
                          <a:effectLst/>
                          <a:latin typeface="Calibri" panose="020F0502020204030204" pitchFamily="34" charset="0"/>
                          <a:ea typeface="Calibri" panose="020F0502020204030204" pitchFamily="34" charset="0"/>
                          <a:cs typeface="Times New Roman" panose="02020603050405020304" pitchFamily="18" charset="0"/>
                        </a:rPr>
                        <a:t> на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основі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полімерних</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вуглеводнів</a:t>
                      </a:r>
                      <a:r>
                        <a:rPr lang="ru-RU" sz="2000" dirty="0">
                          <a:effectLst/>
                          <a:latin typeface="Calibri" panose="020F0502020204030204" pitchFamily="34" charset="0"/>
                          <a:ea typeface="Calibri" panose="020F0502020204030204" pitchFamily="34" charset="0"/>
                          <a:cs typeface="Times New Roman" panose="02020603050405020304" pitchFamily="18" charset="0"/>
                        </a:rPr>
                        <a:t>. До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цієї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категорії</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відносяться</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поліуретан</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полівінілхлорид</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поліетилен</a:t>
                      </a:r>
                      <a:r>
                        <a:rPr lang="ru-RU" sz="2000" dirty="0">
                          <a:effectLst/>
                          <a:latin typeface="Calibri" panose="020F0502020204030204" pitchFamily="34" charset="0"/>
                          <a:ea typeface="Calibri" panose="020F0502020204030204" pitchFamily="34" charset="0"/>
                          <a:cs typeface="Times New Roman" panose="02020603050405020304" pitchFamily="18" charset="0"/>
                        </a:rPr>
                        <a:t> і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подібні</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r>
                        <a:rPr lang="ru-RU" sz="2000" dirty="0" err="1">
                          <a:effectLst/>
                          <a:latin typeface="Calibri" panose="020F0502020204030204" pitchFamily="34" charset="0"/>
                          <a:ea typeface="Calibri" panose="020F0502020204030204" pitchFamily="34" charset="0"/>
                          <a:cs typeface="Times New Roman" panose="02020603050405020304" pitchFamily="18" charset="0"/>
                        </a:rPr>
                        <a:t>вироби</a:t>
                      </a:r>
                      <a:r>
                        <a:rPr lang="ru-RU" sz="20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3299971"/>
                  </a:ext>
                </a:extLst>
              </a:tr>
            </a:tbl>
          </a:graphicData>
        </a:graphic>
      </p:graphicFrame>
      <p:pic>
        <p:nvPicPr>
          <p:cNvPr id="8" name="Рисунок 7">
            <a:extLst>
              <a:ext uri="{FF2B5EF4-FFF2-40B4-BE49-F238E27FC236}">
                <a16:creationId xmlns:a16="http://schemas.microsoft.com/office/drawing/2014/main" id="{57663558-2F2F-4E4B-B2D2-51AB4D369699}"/>
              </a:ext>
            </a:extLst>
          </p:cNvPr>
          <p:cNvPicPr/>
          <p:nvPr/>
        </p:nvPicPr>
        <p:blipFill rotWithShape="1">
          <a:blip r:embed="rId2" cstate="print">
            <a:extLst>
              <a:ext uri="{28A0092B-C50C-407E-A947-70E740481C1C}">
                <a14:useLocalDpi xmlns:a14="http://schemas.microsoft.com/office/drawing/2010/main" val="0"/>
              </a:ext>
            </a:extLst>
          </a:blip>
          <a:srcRect r="68269"/>
          <a:stretch/>
        </p:blipFill>
        <p:spPr bwMode="auto">
          <a:xfrm>
            <a:off x="266700" y="792942"/>
            <a:ext cx="3143250" cy="2064558"/>
          </a:xfrm>
          <a:prstGeom prst="rect">
            <a:avLst/>
          </a:prstGeom>
          <a:noFill/>
          <a:ln w="9525">
            <a:noFill/>
            <a:miter lim="800000"/>
            <a:headEnd/>
            <a:tailEnd/>
          </a:ln>
        </p:spPr>
      </p:pic>
      <p:pic>
        <p:nvPicPr>
          <p:cNvPr id="10" name="Рисунок 9">
            <a:extLst>
              <a:ext uri="{FF2B5EF4-FFF2-40B4-BE49-F238E27FC236}">
                <a16:creationId xmlns:a16="http://schemas.microsoft.com/office/drawing/2014/main" id="{D5245A81-738F-4759-9E7D-1E49AD01BE99}"/>
              </a:ext>
            </a:extLst>
          </p:cNvPr>
          <p:cNvPicPr/>
          <p:nvPr/>
        </p:nvPicPr>
        <p:blipFill rotWithShape="1">
          <a:blip r:embed="rId2" cstate="print">
            <a:extLst>
              <a:ext uri="{28A0092B-C50C-407E-A947-70E740481C1C}">
                <a14:useLocalDpi xmlns:a14="http://schemas.microsoft.com/office/drawing/2010/main" val="0"/>
              </a:ext>
            </a:extLst>
          </a:blip>
          <a:srcRect l="31090" r="33013"/>
          <a:stretch/>
        </p:blipFill>
        <p:spPr bwMode="auto">
          <a:xfrm>
            <a:off x="285750" y="2972739"/>
            <a:ext cx="3143250" cy="1787843"/>
          </a:xfrm>
          <a:prstGeom prst="rect">
            <a:avLst/>
          </a:prstGeom>
          <a:noFill/>
          <a:ln w="9525">
            <a:noFill/>
            <a:miter lim="800000"/>
            <a:headEnd/>
            <a:tailEnd/>
          </a:ln>
        </p:spPr>
      </p:pic>
      <p:pic>
        <p:nvPicPr>
          <p:cNvPr id="11" name="Рисунок 10">
            <a:extLst>
              <a:ext uri="{FF2B5EF4-FFF2-40B4-BE49-F238E27FC236}">
                <a16:creationId xmlns:a16="http://schemas.microsoft.com/office/drawing/2014/main" id="{D90968D5-517B-4395-9C8A-1945A17AFCB0}"/>
              </a:ext>
            </a:extLst>
          </p:cNvPr>
          <p:cNvPicPr/>
          <p:nvPr/>
        </p:nvPicPr>
        <p:blipFill rotWithShape="1">
          <a:blip r:embed="rId2" cstate="print">
            <a:extLst>
              <a:ext uri="{28A0092B-C50C-407E-A947-70E740481C1C}">
                <a14:useLocalDpi xmlns:a14="http://schemas.microsoft.com/office/drawing/2010/main" val="0"/>
              </a:ext>
            </a:extLst>
          </a:blip>
          <a:srcRect l="66346"/>
          <a:stretch/>
        </p:blipFill>
        <p:spPr bwMode="auto">
          <a:xfrm>
            <a:off x="266700" y="4890903"/>
            <a:ext cx="3181350" cy="1920633"/>
          </a:xfrm>
          <a:prstGeom prst="rect">
            <a:avLst/>
          </a:prstGeom>
          <a:noFill/>
          <a:ln w="9525">
            <a:noFill/>
            <a:miter lim="800000"/>
            <a:headEnd/>
            <a:tailEnd/>
          </a:ln>
        </p:spPr>
      </p:pic>
    </p:spTree>
    <p:extLst>
      <p:ext uri="{BB962C8B-B14F-4D97-AF65-F5344CB8AC3E}">
        <p14:creationId xmlns:p14="http://schemas.microsoft.com/office/powerpoint/2010/main" val="110783455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Теплоізоляція</a:t>
            </a:r>
            <a:r>
              <a:rPr lang="ru-RU" sz="3200" dirty="0">
                <a:latin typeface="+mj-lt"/>
              </a:rPr>
              <a:t> </a:t>
            </a:r>
            <a:r>
              <a:rPr lang="ru-RU" sz="3200" dirty="0" err="1">
                <a:latin typeface="+mj-lt"/>
              </a:rPr>
              <a:t>повітропроводів</a:t>
            </a:r>
            <a:r>
              <a:rPr lang="ru-RU" sz="3200" dirty="0">
                <a:latin typeface="+mj-lt"/>
              </a:rPr>
              <a:t> на </a:t>
            </a:r>
            <a:r>
              <a:rPr lang="ru-RU" sz="3200" dirty="0" err="1">
                <a:latin typeface="+mj-lt"/>
              </a:rPr>
              <a:t>вулиці</a:t>
            </a:r>
            <a:endParaRPr lang="uk-UA" sz="3200" dirty="0">
              <a:latin typeface="+mj-lt"/>
            </a:endParaRPr>
          </a:p>
        </p:txBody>
      </p:sp>
      <p:sp>
        <p:nvSpPr>
          <p:cNvPr id="7" name="TextBox 6">
            <a:extLst>
              <a:ext uri="{FF2B5EF4-FFF2-40B4-BE49-F238E27FC236}">
                <a16:creationId xmlns:a16="http://schemas.microsoft.com/office/drawing/2014/main" id="{09B31D6A-4971-42CC-B7D7-B7C5912F3BF0}"/>
              </a:ext>
            </a:extLst>
          </p:cNvPr>
          <p:cNvSpPr txBox="1"/>
          <p:nvPr/>
        </p:nvSpPr>
        <p:spPr>
          <a:xfrm>
            <a:off x="5162550" y="621595"/>
            <a:ext cx="6838950" cy="6186309"/>
          </a:xfrm>
          <a:prstGeom prst="rect">
            <a:avLst/>
          </a:prstGeom>
          <a:noFill/>
        </p:spPr>
        <p:txBody>
          <a:bodyPr wrap="square" rtlCol="0">
            <a:spAutoFit/>
          </a:bodyPr>
          <a:lstStyle/>
          <a:p>
            <a:pPr lvl="0"/>
            <a:r>
              <a:rPr lang="uk-UA" dirty="0"/>
              <a:t>Якщо гнучкий повітропровід був в минулому утеплений, то необхідно демонтувати теплоізольований шар.</a:t>
            </a:r>
            <a:endParaRPr lang="ru-UA" dirty="0"/>
          </a:p>
          <a:p>
            <a:pPr lvl="0"/>
            <a:r>
              <a:rPr lang="uk-UA" dirty="0"/>
              <a:t>Проводиться зачистка поверхонь від клейових складів і інших захисних матеріалів.</a:t>
            </a:r>
            <a:endParaRPr lang="ru-UA" dirty="0"/>
          </a:p>
          <a:p>
            <a:pPr lvl="0"/>
            <a:r>
              <a:rPr lang="uk-UA" dirty="0"/>
              <a:t>Якщо в якості утеплювача використовується листової або рулонний матеріал, то їм відразу ж обмотують гнучкий повітропровід в один або кілька шарів. Це залежить від вимог теплоізоляції.</a:t>
            </a:r>
          </a:p>
          <a:p>
            <a:pPr lvl="0"/>
            <a:r>
              <a:rPr lang="uk-UA" dirty="0"/>
              <a:t>Якщо використовується поліуретанова ізоляція, то під неї обов'язково монтується </a:t>
            </a:r>
            <a:r>
              <a:rPr lang="uk-UA" dirty="0" err="1"/>
              <a:t>армуючий</a:t>
            </a:r>
            <a:r>
              <a:rPr lang="uk-UA" dirty="0"/>
              <a:t> каркас з металевої або синтетичної сітки. Каркас натягують на гнучкий повітропровід, і кінці скріплюють між собою болтовими кріпильними деталями. Іноді в якості кріплення використовують хомути з металевої стрічки.</a:t>
            </a:r>
            <a:endParaRPr lang="ru-UA" dirty="0"/>
          </a:p>
          <a:p>
            <a:pPr lvl="0"/>
            <a:r>
              <a:rPr lang="uk-UA" dirty="0"/>
              <a:t>Найскладніше - це укласти на гнучкий повітропровід утеплювач у вигляді матів. Кріплення також проводиться хомутами або стрічкою, або в'язанням дротом.</a:t>
            </a:r>
            <a:endParaRPr lang="ru-UA" dirty="0"/>
          </a:p>
          <a:p>
            <a:pPr lvl="0"/>
            <a:r>
              <a:rPr lang="uk-UA" dirty="0"/>
              <a:t>Наостанок  теплоізольований повітропровід необхідно закрити захисним матеріалом. По-перше, це повинна бути гідроізоляція, міцна і надійна з великим терміном експлуатації. По-друге, міцний захисний шар, який не зірве ні вітер, не зіпсують атмосферні опади та інші негативні фактори природи. Найчастіше це кожух з оцинкованої бляхи або алюмінієвих листів. Сьогодні виробники робіт все частіше стали застосовувати захист з </a:t>
            </a:r>
            <a:r>
              <a:rPr lang="uk-UA" dirty="0" err="1"/>
              <a:t>неопрена</a:t>
            </a:r>
            <a:r>
              <a:rPr lang="uk-UA" dirty="0"/>
              <a:t>.</a:t>
            </a:r>
            <a:endParaRPr lang="ru-UA" dirty="0"/>
          </a:p>
        </p:txBody>
      </p:sp>
      <p:pic>
        <p:nvPicPr>
          <p:cNvPr id="5" name="Рисунок 4" descr="Установка воздуховодов на кровле - Капитальное строительство и ремонт">
            <a:extLst>
              <a:ext uri="{FF2B5EF4-FFF2-40B4-BE49-F238E27FC236}">
                <a16:creationId xmlns:a16="http://schemas.microsoft.com/office/drawing/2014/main" id="{DC9E2627-4B50-4922-9387-B3D5664F08D9}"/>
              </a:ext>
            </a:extLst>
          </p:cNvPr>
          <p:cNvPicPr/>
          <p:nvPr/>
        </p:nvPicPr>
        <p:blipFill>
          <a:blip r:embed="rId2" cstate="print"/>
          <a:srcRect/>
          <a:stretch>
            <a:fillRect/>
          </a:stretch>
        </p:blipFill>
        <p:spPr bwMode="auto">
          <a:xfrm>
            <a:off x="190500" y="676156"/>
            <a:ext cx="4800600" cy="3095744"/>
          </a:xfrm>
          <a:prstGeom prst="rect">
            <a:avLst/>
          </a:prstGeom>
          <a:noFill/>
          <a:ln w="9525">
            <a:noFill/>
            <a:miter lim="800000"/>
            <a:headEnd/>
            <a:tailEnd/>
          </a:ln>
        </p:spPr>
      </p:pic>
      <p:pic>
        <p:nvPicPr>
          <p:cNvPr id="8" name="Рисунок 7" descr="Изоляция воздуховодов на кровле - Капитальное строительство и ремонт">
            <a:extLst>
              <a:ext uri="{FF2B5EF4-FFF2-40B4-BE49-F238E27FC236}">
                <a16:creationId xmlns:a16="http://schemas.microsoft.com/office/drawing/2014/main" id="{B18F8381-9A6A-4DE1-976E-775CBC9C7CF0}"/>
              </a:ext>
            </a:extLst>
          </p:cNvPr>
          <p:cNvPicPr/>
          <p:nvPr/>
        </p:nvPicPr>
        <p:blipFill>
          <a:blip r:embed="rId3" cstate="print"/>
          <a:srcRect/>
          <a:stretch>
            <a:fillRect/>
          </a:stretch>
        </p:blipFill>
        <p:spPr bwMode="auto">
          <a:xfrm>
            <a:off x="190500" y="3905250"/>
            <a:ext cx="4800600" cy="2906286"/>
          </a:xfrm>
          <a:prstGeom prst="rect">
            <a:avLst/>
          </a:prstGeom>
          <a:noFill/>
          <a:ln w="9525">
            <a:noFill/>
            <a:miter lim="800000"/>
            <a:headEnd/>
            <a:tailEnd/>
          </a:ln>
        </p:spPr>
      </p:pic>
    </p:spTree>
    <p:extLst>
      <p:ext uri="{BB962C8B-B14F-4D97-AF65-F5344CB8AC3E}">
        <p14:creationId xmlns:p14="http://schemas.microsoft.com/office/powerpoint/2010/main" val="3158663245"/>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010900" cy="584775"/>
          </a:xfrm>
          <a:prstGeom prst="rect">
            <a:avLst/>
          </a:prstGeom>
          <a:noFill/>
        </p:spPr>
        <p:txBody>
          <a:bodyPr wrap="square" rtlCol="0">
            <a:spAutoFit/>
          </a:bodyPr>
          <a:lstStyle/>
          <a:p>
            <a:pPr algn="ctr"/>
            <a:r>
              <a:rPr lang="ru-RU" sz="3200" dirty="0" err="1">
                <a:latin typeface="+mj-lt"/>
              </a:rPr>
              <a:t>Теплоізоляція</a:t>
            </a:r>
            <a:r>
              <a:rPr lang="ru-RU" sz="3200" dirty="0">
                <a:latin typeface="+mj-lt"/>
              </a:rPr>
              <a:t> </a:t>
            </a:r>
            <a:r>
              <a:rPr lang="ru-RU" sz="3200" dirty="0" err="1">
                <a:latin typeface="+mj-lt"/>
              </a:rPr>
              <a:t>повітропроводів</a:t>
            </a:r>
            <a:r>
              <a:rPr lang="ru-RU" sz="3200" dirty="0">
                <a:latin typeface="+mj-lt"/>
              </a:rPr>
              <a:t> в </a:t>
            </a:r>
            <a:r>
              <a:rPr lang="ru-RU" sz="3200" dirty="0" err="1">
                <a:latin typeface="+mj-lt"/>
              </a:rPr>
              <a:t>приміщеннях</a:t>
            </a:r>
            <a:endParaRPr lang="uk-UA" sz="3200" dirty="0">
              <a:latin typeface="+mj-lt"/>
            </a:endParaRPr>
          </a:p>
        </p:txBody>
      </p:sp>
      <p:sp>
        <p:nvSpPr>
          <p:cNvPr id="7" name="TextBox 6">
            <a:extLst>
              <a:ext uri="{FF2B5EF4-FFF2-40B4-BE49-F238E27FC236}">
                <a16:creationId xmlns:a16="http://schemas.microsoft.com/office/drawing/2014/main" id="{09B31D6A-4971-42CC-B7D7-B7C5912F3BF0}"/>
              </a:ext>
            </a:extLst>
          </p:cNvPr>
          <p:cNvSpPr txBox="1"/>
          <p:nvPr/>
        </p:nvSpPr>
        <p:spPr>
          <a:xfrm>
            <a:off x="4914900" y="631239"/>
            <a:ext cx="7086600" cy="6247864"/>
          </a:xfrm>
          <a:prstGeom prst="rect">
            <a:avLst/>
          </a:prstGeom>
          <a:noFill/>
        </p:spPr>
        <p:txBody>
          <a:bodyPr wrap="square" rtlCol="0">
            <a:spAutoFit/>
          </a:bodyPr>
          <a:lstStyle/>
          <a:p>
            <a:r>
              <a:rPr lang="uk-UA" sz="2000" dirty="0"/>
              <a:t>По можливості не використовувати утеплювач на основі мінеральної вати. </a:t>
            </a:r>
          </a:p>
          <a:p>
            <a:r>
              <a:rPr lang="uk-UA" sz="2000" dirty="0"/>
              <a:t>Бажано використовувати утеплювач на основі спіненого каучуку.</a:t>
            </a:r>
          </a:p>
          <a:p>
            <a:r>
              <a:rPr lang="uk-UA" sz="2000" dirty="0"/>
              <a:t>Технологія теплоізоляції повітроводів всередині будівлі практично нічим не відрізняється від ізоляції на вулиці. Просто для неї немає необхідності використовувати захисні шари за рахунок відсутності негативних природних факторів. Звичайно, якщо утеплені повітроводи розташовані у вологих приміщеннях або в приміщеннях з агресивними середовищами, то без захисту тут не обійтися. </a:t>
            </a:r>
          </a:p>
          <a:p>
            <a:r>
              <a:rPr lang="uk-UA" sz="2000" dirty="0"/>
              <a:t>Ізоляція в цьому випадку буде проходити практично, як будь-який теплоізоляційний процес, наприклад, стін або підлоги:</a:t>
            </a:r>
          </a:p>
          <a:p>
            <a:r>
              <a:rPr lang="uk-UA" sz="2000" dirty="0"/>
              <a:t>•	Для цього повітроводи покривають мембранної, яка буде виконувати функції гідроізоляції.</a:t>
            </a:r>
          </a:p>
          <a:p>
            <a:r>
              <a:rPr lang="uk-UA" sz="2000" dirty="0"/>
              <a:t>•	Потім укладається утеплювач.</a:t>
            </a:r>
          </a:p>
          <a:p>
            <a:r>
              <a:rPr lang="uk-UA" sz="2000" dirty="0"/>
              <a:t>•	Після чого весь теплоізольований повітропровід закривається ще одним шаром мембрани, а краще алюмінієвою фольгою. В цьому випадку обидва матеріали будуть грати роль </a:t>
            </a:r>
            <a:r>
              <a:rPr lang="uk-UA" sz="2000" dirty="0" err="1"/>
              <a:t>паробар’єр</a:t>
            </a:r>
            <a:r>
              <a:rPr lang="uk-UA" sz="2000" dirty="0"/>
              <a:t>.</a:t>
            </a:r>
          </a:p>
        </p:txBody>
      </p:sp>
      <p:pic>
        <p:nvPicPr>
          <p:cNvPr id="5" name="Рисунок 4" descr="Теплоизоляция воздуховода (изоляция вентиляции, утепление)">
            <a:extLst>
              <a:ext uri="{FF2B5EF4-FFF2-40B4-BE49-F238E27FC236}">
                <a16:creationId xmlns:a16="http://schemas.microsoft.com/office/drawing/2014/main" id="{8EA585AC-B106-45CF-A995-E39305AC517F}"/>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 y="786944"/>
            <a:ext cx="4362450" cy="2642056"/>
          </a:xfrm>
          <a:prstGeom prst="rect">
            <a:avLst/>
          </a:prstGeom>
          <a:noFill/>
          <a:ln w="9525">
            <a:noFill/>
            <a:miter lim="800000"/>
            <a:headEnd/>
            <a:tailEnd/>
          </a:ln>
        </p:spPr>
      </p:pic>
      <p:pic>
        <p:nvPicPr>
          <p:cNvPr id="8" name="Рисунок 7">
            <a:extLst>
              <a:ext uri="{FF2B5EF4-FFF2-40B4-BE49-F238E27FC236}">
                <a16:creationId xmlns:a16="http://schemas.microsoft.com/office/drawing/2014/main" id="{0C4B82F8-0C00-4740-8C3B-40104DA081C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330" y="3775532"/>
            <a:ext cx="4452620" cy="3036004"/>
          </a:xfrm>
          <a:prstGeom prst="rect">
            <a:avLst/>
          </a:prstGeom>
          <a:noFill/>
          <a:ln w="9525">
            <a:noFill/>
            <a:miter lim="800000"/>
            <a:headEnd/>
            <a:tailEnd/>
          </a:ln>
        </p:spPr>
      </p:pic>
    </p:spTree>
    <p:extLst>
      <p:ext uri="{BB962C8B-B14F-4D97-AF65-F5344CB8AC3E}">
        <p14:creationId xmlns:p14="http://schemas.microsoft.com/office/powerpoint/2010/main" val="2619886471"/>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Опалення</a:t>
            </a:r>
            <a:r>
              <a:rPr lang="ru-RU" sz="3200" dirty="0">
                <a:latin typeface="+mj-lt"/>
              </a:rPr>
              <a:t>. </a:t>
            </a:r>
            <a:r>
              <a:rPr lang="ru-RU" sz="3200" dirty="0" err="1">
                <a:latin typeface="+mj-lt"/>
              </a:rPr>
              <a:t>Ізоляція</a:t>
            </a:r>
            <a:r>
              <a:rPr lang="ru-RU" sz="3200" dirty="0">
                <a:latin typeface="+mj-lt"/>
              </a:rPr>
              <a:t> труб</a:t>
            </a:r>
            <a:endParaRPr lang="uk-UA" sz="3200" dirty="0">
              <a:latin typeface="+mj-lt"/>
            </a:endParaRPr>
          </a:p>
        </p:txBody>
      </p:sp>
      <p:sp>
        <p:nvSpPr>
          <p:cNvPr id="7" name="TextBox 6">
            <a:extLst>
              <a:ext uri="{FF2B5EF4-FFF2-40B4-BE49-F238E27FC236}">
                <a16:creationId xmlns:a16="http://schemas.microsoft.com/office/drawing/2014/main" id="{09B31D6A-4971-42CC-B7D7-B7C5912F3BF0}"/>
              </a:ext>
            </a:extLst>
          </p:cNvPr>
          <p:cNvSpPr txBox="1"/>
          <p:nvPr/>
        </p:nvSpPr>
        <p:spPr>
          <a:xfrm>
            <a:off x="190500" y="631239"/>
            <a:ext cx="11811000" cy="5940088"/>
          </a:xfrm>
          <a:prstGeom prst="rect">
            <a:avLst/>
          </a:prstGeom>
          <a:noFill/>
        </p:spPr>
        <p:txBody>
          <a:bodyPr wrap="square" rtlCol="0">
            <a:spAutoFit/>
          </a:bodyPr>
          <a:lstStyle/>
          <a:p>
            <a:r>
              <a:rPr lang="ru-RU" sz="2000" b="1" dirty="0" err="1"/>
              <a:t>Опалення</a:t>
            </a:r>
            <a:r>
              <a:rPr lang="ru-RU" sz="2000" dirty="0"/>
              <a:t> - </a:t>
            </a:r>
            <a:r>
              <a:rPr lang="ru-RU" sz="2000" dirty="0" err="1"/>
              <a:t>штучний</a:t>
            </a:r>
            <a:r>
              <a:rPr lang="ru-RU" sz="2000" dirty="0"/>
              <a:t> </a:t>
            </a:r>
            <a:r>
              <a:rPr lang="ru-RU" sz="2000" dirty="0" err="1"/>
              <a:t>обігрів</a:t>
            </a:r>
            <a:r>
              <a:rPr lang="ru-RU" sz="2000" dirty="0"/>
              <a:t> </a:t>
            </a:r>
            <a:r>
              <a:rPr lang="ru-RU" sz="2000" dirty="0" err="1"/>
              <a:t>приміщень</a:t>
            </a:r>
            <a:r>
              <a:rPr lang="ru-RU" sz="2000" dirty="0"/>
              <a:t> з метою </a:t>
            </a:r>
            <a:r>
              <a:rPr lang="ru-RU" sz="2000" dirty="0" err="1"/>
              <a:t>відшкодування</a:t>
            </a:r>
            <a:r>
              <a:rPr lang="ru-RU" sz="2000" dirty="0"/>
              <a:t> в них </a:t>
            </a:r>
            <a:r>
              <a:rPr lang="ru-RU" sz="2000" dirty="0" err="1"/>
              <a:t>тепловтрат</a:t>
            </a:r>
            <a:r>
              <a:rPr lang="ru-RU" sz="2000" dirty="0"/>
              <a:t> і </a:t>
            </a:r>
            <a:r>
              <a:rPr lang="ru-RU" sz="2000" dirty="0" err="1"/>
              <a:t>підтримки</a:t>
            </a:r>
            <a:r>
              <a:rPr lang="ru-RU" sz="2000" dirty="0"/>
              <a:t> на </a:t>
            </a:r>
            <a:r>
              <a:rPr lang="ru-RU" sz="2000" dirty="0" err="1"/>
              <a:t>заданому</a:t>
            </a:r>
            <a:r>
              <a:rPr lang="ru-RU" sz="2000" dirty="0"/>
              <a:t> </a:t>
            </a:r>
            <a:r>
              <a:rPr lang="ru-RU" sz="2000" dirty="0" err="1"/>
              <a:t>рівні</a:t>
            </a:r>
            <a:r>
              <a:rPr lang="ru-RU" sz="2000" dirty="0"/>
              <a:t> </a:t>
            </a:r>
            <a:r>
              <a:rPr lang="ru-RU" sz="2000" dirty="0" err="1"/>
              <a:t>температури</a:t>
            </a:r>
            <a:r>
              <a:rPr lang="ru-RU" sz="2000" dirty="0"/>
              <a:t>, </a:t>
            </a:r>
            <a:r>
              <a:rPr lang="ru-RU" sz="2000" dirty="0" err="1"/>
              <a:t>що</a:t>
            </a:r>
            <a:r>
              <a:rPr lang="ru-RU" sz="2000" dirty="0"/>
              <a:t> </a:t>
            </a:r>
            <a:r>
              <a:rPr lang="ru-RU" sz="2000" dirty="0" err="1"/>
              <a:t>відповідає</a:t>
            </a:r>
            <a:r>
              <a:rPr lang="ru-RU" sz="2000" dirty="0"/>
              <a:t> </a:t>
            </a:r>
            <a:r>
              <a:rPr lang="ru-RU" sz="2000" dirty="0" err="1"/>
              <a:t>умовам</a:t>
            </a:r>
            <a:r>
              <a:rPr lang="ru-RU" sz="2000" dirty="0"/>
              <a:t> теплового комфорту і/</a:t>
            </a:r>
            <a:r>
              <a:rPr lang="ru-RU" sz="2000" dirty="0" err="1"/>
              <a:t>або</a:t>
            </a:r>
            <a:r>
              <a:rPr lang="ru-RU" sz="2000" dirty="0"/>
              <a:t> </a:t>
            </a:r>
            <a:r>
              <a:rPr lang="ru-RU" sz="2000" dirty="0" err="1"/>
              <a:t>вимогам</a:t>
            </a:r>
            <a:r>
              <a:rPr lang="ru-RU" sz="2000" dirty="0"/>
              <a:t> </a:t>
            </a:r>
            <a:r>
              <a:rPr lang="ru-RU" sz="2000" dirty="0" err="1"/>
              <a:t>технологічного</a:t>
            </a:r>
            <a:r>
              <a:rPr lang="ru-RU" sz="2000" dirty="0"/>
              <a:t> </a:t>
            </a:r>
            <a:r>
              <a:rPr lang="ru-RU" sz="2000" dirty="0" err="1"/>
              <a:t>процесу</a:t>
            </a:r>
            <a:r>
              <a:rPr lang="ru-RU" sz="2000" dirty="0"/>
              <a:t>.</a:t>
            </a:r>
          </a:p>
          <a:p>
            <a:r>
              <a:rPr lang="ru-RU" sz="2000" dirty="0"/>
              <a:t>Характеристики </a:t>
            </a:r>
            <a:r>
              <a:rPr lang="ru-RU" sz="2000" dirty="0" err="1"/>
              <a:t>застосовуваного</a:t>
            </a:r>
            <a:r>
              <a:rPr lang="ru-RU" sz="2000" dirty="0"/>
              <a:t> </a:t>
            </a:r>
            <a:r>
              <a:rPr lang="ru-RU" sz="2000" dirty="0" err="1"/>
              <a:t>обладнання</a:t>
            </a:r>
            <a:r>
              <a:rPr lang="ru-RU" sz="2000" dirty="0"/>
              <a:t> та систем </a:t>
            </a:r>
            <a:r>
              <a:rPr lang="ru-RU" sz="2000" dirty="0" err="1"/>
              <a:t>опалення</a:t>
            </a:r>
            <a:r>
              <a:rPr lang="ru-RU" sz="2000" dirty="0"/>
              <a:t> </a:t>
            </a:r>
            <a:r>
              <a:rPr lang="ru-RU" sz="2000" dirty="0" err="1"/>
              <a:t>повинні</a:t>
            </a:r>
            <a:r>
              <a:rPr lang="ru-RU" sz="2000" dirty="0"/>
              <a:t> </a:t>
            </a:r>
            <a:r>
              <a:rPr lang="ru-RU" sz="2000" dirty="0" err="1"/>
              <a:t>відповідати</a:t>
            </a:r>
            <a:r>
              <a:rPr lang="ru-RU" sz="2000" dirty="0"/>
              <a:t> </a:t>
            </a:r>
            <a:r>
              <a:rPr lang="ru-RU" sz="2000" dirty="0" err="1"/>
              <a:t>вимогам</a:t>
            </a:r>
            <a:r>
              <a:rPr lang="ru-RU" sz="2000" dirty="0"/>
              <a:t> </a:t>
            </a:r>
            <a:r>
              <a:rPr lang="ru-RU" sz="2000" dirty="0" err="1"/>
              <a:t>щодо</a:t>
            </a:r>
            <a:r>
              <a:rPr lang="ru-RU" sz="2000" dirty="0"/>
              <a:t> </a:t>
            </a:r>
            <a:r>
              <a:rPr lang="ru-RU" sz="2000" dirty="0" err="1"/>
              <a:t>економії</a:t>
            </a:r>
            <a:r>
              <a:rPr lang="ru-RU" sz="2000" dirty="0"/>
              <a:t> </a:t>
            </a:r>
            <a:r>
              <a:rPr lang="ru-RU" sz="2000" dirty="0" err="1"/>
              <a:t>енергії</a:t>
            </a:r>
            <a:r>
              <a:rPr lang="ru-RU" sz="2000" dirty="0"/>
              <a:t>. </a:t>
            </a:r>
          </a:p>
          <a:p>
            <a:r>
              <a:rPr lang="ru-RU" sz="2000" b="1" dirty="0" err="1"/>
              <a:t>Ізоляція</a:t>
            </a:r>
            <a:r>
              <a:rPr lang="ru-RU" sz="2000" b="1" dirty="0"/>
              <a:t> труб</a:t>
            </a:r>
          </a:p>
          <a:p>
            <a:r>
              <a:rPr lang="ru-RU" sz="2000" dirty="0" err="1"/>
              <a:t>Основним</a:t>
            </a:r>
            <a:r>
              <a:rPr lang="ru-RU" sz="2000" dirty="0"/>
              <a:t> </a:t>
            </a:r>
            <a:r>
              <a:rPr lang="ru-RU" sz="2000" dirty="0" err="1"/>
              <a:t>завданням</a:t>
            </a:r>
            <a:r>
              <a:rPr lang="ru-RU" sz="2000" dirty="0"/>
              <a:t> будь-</a:t>
            </a:r>
            <a:r>
              <a:rPr lang="ru-RU" sz="2000" dirty="0" err="1"/>
              <a:t>якої</a:t>
            </a:r>
            <a:r>
              <a:rPr lang="ru-RU" sz="2000" dirty="0"/>
              <a:t> </a:t>
            </a:r>
            <a:r>
              <a:rPr lang="ru-RU" sz="2000" dirty="0" err="1"/>
              <a:t>теплоізоляції</a:t>
            </a:r>
            <a:r>
              <a:rPr lang="ru-RU" sz="2000" dirty="0"/>
              <a:t> є </a:t>
            </a:r>
            <a:r>
              <a:rPr lang="ru-RU" sz="2000" dirty="0" err="1"/>
              <a:t>довгострокова</a:t>
            </a:r>
            <a:r>
              <a:rPr lang="ru-RU" sz="2000" dirty="0"/>
              <a:t> і </a:t>
            </a:r>
            <a:r>
              <a:rPr lang="ru-RU" sz="2000" dirty="0" err="1"/>
              <a:t>стійка</a:t>
            </a:r>
            <a:r>
              <a:rPr lang="ru-RU" sz="2000" dirty="0"/>
              <a:t> </a:t>
            </a:r>
            <a:r>
              <a:rPr lang="ru-RU" sz="2000" dirty="0" err="1"/>
              <a:t>захист</a:t>
            </a:r>
            <a:r>
              <a:rPr lang="ru-RU" sz="2000" dirty="0"/>
              <a:t> </a:t>
            </a:r>
            <a:r>
              <a:rPr lang="ru-RU" sz="2000" dirty="0" err="1"/>
              <a:t>ізольованих</a:t>
            </a:r>
            <a:r>
              <a:rPr lang="ru-RU" sz="2000" dirty="0"/>
              <a:t> </a:t>
            </a:r>
            <a:r>
              <a:rPr lang="ru-RU" sz="2000" dirty="0" err="1"/>
              <a:t>поверхонь</a:t>
            </a:r>
            <a:r>
              <a:rPr lang="ru-RU" sz="2000" dirty="0"/>
              <a:t>. </a:t>
            </a:r>
            <a:r>
              <a:rPr lang="ru-RU" sz="2000" dirty="0" err="1"/>
              <a:t>Ізоляція</a:t>
            </a:r>
            <a:r>
              <a:rPr lang="ru-RU" sz="2000" dirty="0"/>
              <a:t> </a:t>
            </a:r>
            <a:r>
              <a:rPr lang="ru-RU" sz="2000" dirty="0" err="1"/>
              <a:t>теплопроводів</a:t>
            </a:r>
            <a:r>
              <a:rPr lang="ru-RU" sz="2000" dirty="0"/>
              <a:t> </a:t>
            </a:r>
            <a:r>
              <a:rPr lang="ru-RU" sz="2000" dirty="0" err="1"/>
              <a:t>спрямована</a:t>
            </a:r>
            <a:r>
              <a:rPr lang="ru-RU" sz="2000" dirty="0"/>
              <a:t> на </a:t>
            </a:r>
            <a:r>
              <a:rPr lang="ru-RU" sz="2000" dirty="0" err="1"/>
              <a:t>запобігання</a:t>
            </a:r>
            <a:r>
              <a:rPr lang="ru-RU" sz="2000" dirty="0"/>
              <a:t> </a:t>
            </a:r>
            <a:r>
              <a:rPr lang="ru-RU" sz="2000" dirty="0" err="1"/>
              <a:t>втрат</a:t>
            </a:r>
            <a:r>
              <a:rPr lang="ru-RU" sz="2000" dirty="0"/>
              <a:t> тепла, </a:t>
            </a:r>
            <a:r>
              <a:rPr lang="ru-RU" sz="2000" dirty="0" err="1"/>
              <a:t>тобто</a:t>
            </a:r>
            <a:r>
              <a:rPr lang="ru-RU" sz="2000" dirty="0"/>
              <a:t> </a:t>
            </a:r>
            <a:r>
              <a:rPr lang="ru-RU" sz="2000" dirty="0" err="1"/>
              <a:t>збереження</a:t>
            </a:r>
            <a:r>
              <a:rPr lang="ru-RU" sz="2000" dirty="0"/>
              <a:t> </a:t>
            </a:r>
            <a:r>
              <a:rPr lang="ru-RU" sz="2000" dirty="0" err="1"/>
              <a:t>необхідної</a:t>
            </a:r>
            <a:r>
              <a:rPr lang="ru-RU" sz="2000" dirty="0"/>
              <a:t> (</a:t>
            </a:r>
            <a:r>
              <a:rPr lang="ru-RU" sz="2000" dirty="0" err="1"/>
              <a:t>високої</a:t>
            </a:r>
            <a:r>
              <a:rPr lang="ru-RU" sz="2000" dirty="0"/>
              <a:t>) </a:t>
            </a:r>
            <a:r>
              <a:rPr lang="ru-RU" sz="2000" dirty="0" err="1"/>
              <a:t>температури</a:t>
            </a:r>
            <a:r>
              <a:rPr lang="ru-RU" sz="2000" dirty="0"/>
              <a:t>, а так само на </a:t>
            </a:r>
            <a:r>
              <a:rPr lang="ru-RU" sz="2000" dirty="0" err="1"/>
              <a:t>захист</a:t>
            </a:r>
            <a:r>
              <a:rPr lang="ru-RU" sz="2000" dirty="0"/>
              <a:t> </a:t>
            </a:r>
            <a:r>
              <a:rPr lang="ru-RU" sz="2000" dirty="0" err="1"/>
              <a:t>теплоносія</a:t>
            </a:r>
            <a:r>
              <a:rPr lang="ru-RU" sz="2000" dirty="0"/>
              <a:t> </a:t>
            </a:r>
            <a:r>
              <a:rPr lang="ru-RU" sz="2000" dirty="0" err="1"/>
              <a:t>від</a:t>
            </a:r>
            <a:r>
              <a:rPr lang="ru-RU" sz="2000" dirty="0"/>
              <a:t> </a:t>
            </a:r>
            <a:r>
              <a:rPr lang="ru-RU" sz="2000" dirty="0" err="1"/>
              <a:t>промерзання</a:t>
            </a:r>
            <a:r>
              <a:rPr lang="ru-RU" sz="2000" dirty="0"/>
              <a:t> в </a:t>
            </a:r>
            <a:r>
              <a:rPr lang="ru-RU" sz="2000" dirty="0" err="1"/>
              <a:t>холодну</a:t>
            </a:r>
            <a:r>
              <a:rPr lang="ru-RU" sz="2000" dirty="0"/>
              <a:t> пору року і </a:t>
            </a:r>
            <a:r>
              <a:rPr lang="ru-RU" sz="2000" dirty="0" err="1"/>
              <a:t>несприятливих</a:t>
            </a:r>
            <a:r>
              <a:rPr lang="ru-RU" sz="2000" dirty="0"/>
              <a:t> </a:t>
            </a:r>
            <a:r>
              <a:rPr lang="ru-RU" sz="2000" dirty="0" err="1"/>
              <a:t>впливів</a:t>
            </a:r>
            <a:r>
              <a:rPr lang="ru-RU" sz="2000" dirty="0"/>
              <a:t> </a:t>
            </a:r>
            <a:r>
              <a:rPr lang="ru-RU" sz="2000" dirty="0" err="1"/>
              <a:t>навколишнього</a:t>
            </a:r>
            <a:r>
              <a:rPr lang="ru-RU" sz="2000" dirty="0"/>
              <a:t> </a:t>
            </a:r>
            <a:r>
              <a:rPr lang="ru-RU" sz="2000" dirty="0" err="1"/>
              <a:t>середовища</a:t>
            </a:r>
            <a:r>
              <a:rPr lang="ru-RU" sz="2000" dirty="0"/>
              <a:t>.</a:t>
            </a:r>
          </a:p>
          <a:p>
            <a:r>
              <a:rPr lang="ru-RU" sz="2000" dirty="0" err="1"/>
              <a:t>Теплоізоляційні</a:t>
            </a:r>
            <a:r>
              <a:rPr lang="ru-RU" sz="2000" dirty="0"/>
              <a:t> </a:t>
            </a:r>
            <a:r>
              <a:rPr lang="ru-RU" sz="2000" dirty="0" err="1"/>
              <a:t>конструкції</a:t>
            </a:r>
            <a:r>
              <a:rPr lang="ru-RU" sz="2000" dirty="0"/>
              <a:t> </a:t>
            </a:r>
            <a:r>
              <a:rPr lang="ru-RU" sz="2000" dirty="0" err="1"/>
              <a:t>передбачаються</a:t>
            </a:r>
            <a:r>
              <a:rPr lang="ru-RU" sz="2000" dirty="0"/>
              <a:t> з </a:t>
            </a:r>
            <a:r>
              <a:rPr lang="ru-RU" sz="2000" dirty="0" err="1"/>
              <a:t>наступних</a:t>
            </a:r>
            <a:r>
              <a:rPr lang="ru-RU" sz="2000" dirty="0"/>
              <a:t> </a:t>
            </a:r>
            <a:r>
              <a:rPr lang="ru-RU" sz="2000" dirty="0" err="1"/>
              <a:t>елементів</a:t>
            </a:r>
            <a:r>
              <a:rPr lang="ru-RU" sz="2000" dirty="0"/>
              <a:t>:</a:t>
            </a:r>
          </a:p>
          <a:p>
            <a:r>
              <a:rPr lang="ru-RU" sz="2000" dirty="0"/>
              <a:t>–	</a:t>
            </a:r>
            <a:r>
              <a:rPr lang="ru-RU" sz="2000" dirty="0" err="1"/>
              <a:t>теплоізоляційного</a:t>
            </a:r>
            <a:r>
              <a:rPr lang="ru-RU" sz="2000" dirty="0"/>
              <a:t> шару;</a:t>
            </a:r>
          </a:p>
          <a:p>
            <a:r>
              <a:rPr lang="ru-RU" sz="2000" dirty="0"/>
              <a:t>–	</a:t>
            </a:r>
            <a:r>
              <a:rPr lang="ru-RU" sz="2000" dirty="0" err="1"/>
              <a:t>армуючих</a:t>
            </a:r>
            <a:r>
              <a:rPr lang="ru-RU" sz="2000" dirty="0"/>
              <a:t> і </a:t>
            </a:r>
            <a:r>
              <a:rPr lang="ru-RU" sz="2000" dirty="0" err="1"/>
              <a:t>кріпильних</a:t>
            </a:r>
            <a:r>
              <a:rPr lang="ru-RU" sz="2000" dirty="0"/>
              <a:t> деталей;</a:t>
            </a:r>
          </a:p>
          <a:p>
            <a:r>
              <a:rPr lang="ru-RU" sz="2000" dirty="0"/>
              <a:t>–	</a:t>
            </a:r>
            <a:r>
              <a:rPr lang="ru-RU" sz="2000" dirty="0" err="1"/>
              <a:t>пароізоляційного</a:t>
            </a:r>
            <a:r>
              <a:rPr lang="ru-RU" sz="2000" dirty="0"/>
              <a:t> шару;</a:t>
            </a:r>
          </a:p>
          <a:p>
            <a:r>
              <a:rPr lang="ru-RU" sz="2000" dirty="0"/>
              <a:t>–	</a:t>
            </a:r>
            <a:r>
              <a:rPr lang="ru-RU" sz="2000" dirty="0" err="1"/>
              <a:t>покривного</a:t>
            </a:r>
            <a:r>
              <a:rPr lang="ru-RU" sz="2000" dirty="0"/>
              <a:t> шару.</a:t>
            </a:r>
          </a:p>
          <a:p>
            <a:r>
              <a:rPr lang="uk-UA" sz="2000" dirty="0"/>
              <a:t>Захисні покриття поверхні, що </a:t>
            </a:r>
            <a:r>
              <a:rPr lang="uk-UA" sz="2000" dirty="0" err="1"/>
              <a:t>ізолюється</a:t>
            </a:r>
            <a:r>
              <a:rPr lang="uk-UA" sz="2000" dirty="0"/>
              <a:t>, від корозії не входить до складу теплоізоляційної конструкції.</a:t>
            </a:r>
            <a:endParaRPr lang="ru-UA" sz="2000" dirty="0"/>
          </a:p>
          <a:p>
            <a:r>
              <a:rPr lang="uk-UA" sz="2000" dirty="0"/>
              <a:t>Різноманітний асортимент теплоізоляційних матеріалів у формі еластичних трубчастих оболонок різного діаметру, рулонах і матах, з різними захисними покриттями - допоможе підібрати якісний і надійний утеплювач. Найголовнішими властивостями, якими повинен володіти ізоляційний матеріал для трубопроводів опалення є низька теплопровідність і висока </a:t>
            </a:r>
            <a:r>
              <a:rPr lang="uk-UA" sz="2000" dirty="0" err="1"/>
              <a:t>пожежостійкість</a:t>
            </a:r>
            <a:r>
              <a:rPr lang="uk-UA" sz="2000" dirty="0"/>
              <a:t>.</a:t>
            </a:r>
            <a:endParaRPr lang="ru-RU" sz="2000" dirty="0">
              <a:latin typeface="+mj-lt"/>
            </a:endParaRPr>
          </a:p>
        </p:txBody>
      </p:sp>
    </p:spTree>
    <p:extLst>
      <p:ext uri="{BB962C8B-B14F-4D97-AF65-F5344CB8AC3E}">
        <p14:creationId xmlns:p14="http://schemas.microsoft.com/office/powerpoint/2010/main" val="2346795299"/>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Ізоляційні</a:t>
            </a:r>
            <a:r>
              <a:rPr lang="ru-RU" sz="3200" dirty="0">
                <a:latin typeface="+mj-lt"/>
              </a:rPr>
              <a:t> </a:t>
            </a:r>
            <a:r>
              <a:rPr lang="ru-RU" sz="3200" dirty="0" err="1">
                <a:latin typeface="+mj-lt"/>
              </a:rPr>
              <a:t>матеріали</a:t>
            </a:r>
            <a:endParaRPr lang="uk-UA" sz="3200" dirty="0">
              <a:latin typeface="+mj-lt"/>
            </a:endParaRPr>
          </a:p>
        </p:txBody>
      </p:sp>
      <p:sp>
        <p:nvSpPr>
          <p:cNvPr id="7" name="TextBox 6">
            <a:extLst>
              <a:ext uri="{FF2B5EF4-FFF2-40B4-BE49-F238E27FC236}">
                <a16:creationId xmlns:a16="http://schemas.microsoft.com/office/drawing/2014/main" id="{09B31D6A-4971-42CC-B7D7-B7C5912F3BF0}"/>
              </a:ext>
            </a:extLst>
          </p:cNvPr>
          <p:cNvSpPr txBox="1"/>
          <p:nvPr/>
        </p:nvSpPr>
        <p:spPr>
          <a:xfrm>
            <a:off x="4000500" y="631239"/>
            <a:ext cx="7848600" cy="6186309"/>
          </a:xfrm>
          <a:prstGeom prst="rect">
            <a:avLst/>
          </a:prstGeom>
          <a:noFill/>
        </p:spPr>
        <p:txBody>
          <a:bodyPr wrap="square" rtlCol="0">
            <a:spAutoFit/>
          </a:bodyPr>
          <a:lstStyle/>
          <a:p>
            <a:r>
              <a:rPr lang="uk-UA" sz="2200" b="1" dirty="0"/>
              <a:t>Рідка теплоізоляція</a:t>
            </a:r>
            <a:endParaRPr lang="ru-UA" sz="2200" dirty="0"/>
          </a:p>
          <a:p>
            <a:r>
              <a:rPr lang="uk-UA" sz="2200" dirty="0"/>
              <a:t>Завдяки своїй структурі, рідка теплоізоляція дозволяє виконувати монтаж в важкодоступних місцях, легко наноситься, досить стійка до високих температур, має низьку теплопровідність при мінімальній товщині, створює хорошу антикорозійний захист.</a:t>
            </a:r>
          </a:p>
          <a:p>
            <a:r>
              <a:rPr lang="uk-UA" sz="2200" b="1" dirty="0"/>
              <a:t>Мінеральна вата</a:t>
            </a:r>
            <a:endParaRPr lang="ru-UA" sz="2200" dirty="0"/>
          </a:p>
          <a:p>
            <a:r>
              <a:rPr lang="uk-UA" sz="2200" dirty="0"/>
              <a:t>Мінеральна вата з базальтового волокна виробляється з природної сировини. Завдяки своїй вогнестійкості і стійкості до тривалого впливу високих температур, широко застосовується при ізоляції тепломагістралей, на високотемпературних об'єктах і в протипожежної ізоляції. Має тривалий термін експлуатації (50 років). Стійка до кислот, лугів, морській воді. Екологічність і безпека дозволяють широко використовувати цей утеплювач в житлових приміщеннях. Залежно від діаметра труб, використовуються: базальтові циліндри і мінераловатні мати для утеплення труб великого діаметру і обладнання, які мають захисні покриття.</a:t>
            </a:r>
            <a:endParaRPr lang="ru-RU" sz="2200" dirty="0">
              <a:latin typeface="+mj-lt"/>
            </a:endParaRPr>
          </a:p>
        </p:txBody>
      </p:sp>
      <p:pic>
        <p:nvPicPr>
          <p:cNvPr id="5" name="Рисунок 4">
            <a:extLst>
              <a:ext uri="{FF2B5EF4-FFF2-40B4-BE49-F238E27FC236}">
                <a16:creationId xmlns:a16="http://schemas.microsoft.com/office/drawing/2014/main" id="{1F1E4378-9E53-4311-AF9C-0FA845B693EE}"/>
              </a:ext>
            </a:extLst>
          </p:cNvPr>
          <p:cNvPicPr/>
          <p:nvPr/>
        </p:nvPicPr>
        <p:blipFill>
          <a:blip r:embed="rId2" cstate="print"/>
          <a:srcRect/>
          <a:stretch>
            <a:fillRect/>
          </a:stretch>
        </p:blipFill>
        <p:spPr bwMode="auto">
          <a:xfrm>
            <a:off x="190500" y="174595"/>
            <a:ext cx="3276600" cy="2139315"/>
          </a:xfrm>
          <a:prstGeom prst="rect">
            <a:avLst/>
          </a:prstGeom>
          <a:noFill/>
          <a:ln w="9525">
            <a:noFill/>
            <a:miter lim="800000"/>
            <a:headEnd/>
            <a:tailEnd/>
          </a:ln>
        </p:spPr>
      </p:pic>
      <p:pic>
        <p:nvPicPr>
          <p:cNvPr id="8" name="Рисунок 7">
            <a:extLst>
              <a:ext uri="{FF2B5EF4-FFF2-40B4-BE49-F238E27FC236}">
                <a16:creationId xmlns:a16="http://schemas.microsoft.com/office/drawing/2014/main" id="{52758745-5CD6-4F44-980B-5485B6383E42}"/>
              </a:ext>
            </a:extLst>
          </p:cNvPr>
          <p:cNvPicPr/>
          <p:nvPr/>
        </p:nvPicPr>
        <p:blipFill>
          <a:blip r:embed="rId3" cstate="print"/>
          <a:srcRect/>
          <a:stretch>
            <a:fillRect/>
          </a:stretch>
        </p:blipFill>
        <p:spPr bwMode="auto">
          <a:xfrm>
            <a:off x="190500" y="2442042"/>
            <a:ext cx="3276600" cy="2196634"/>
          </a:xfrm>
          <a:prstGeom prst="rect">
            <a:avLst/>
          </a:prstGeom>
          <a:noFill/>
          <a:ln w="9525">
            <a:noFill/>
            <a:miter lim="800000"/>
            <a:headEnd/>
            <a:tailEnd/>
          </a:ln>
        </p:spPr>
      </p:pic>
      <p:pic>
        <p:nvPicPr>
          <p:cNvPr id="9" name="Рисунок 8">
            <a:extLst>
              <a:ext uri="{FF2B5EF4-FFF2-40B4-BE49-F238E27FC236}">
                <a16:creationId xmlns:a16="http://schemas.microsoft.com/office/drawing/2014/main" id="{6709D655-3289-429B-92DF-DE0F7DA7FE51}"/>
              </a:ext>
            </a:extLst>
          </p:cNvPr>
          <p:cNvPicPr/>
          <p:nvPr/>
        </p:nvPicPr>
        <p:blipFill>
          <a:blip r:embed="rId4" cstate="print"/>
          <a:srcRect/>
          <a:stretch>
            <a:fillRect/>
          </a:stretch>
        </p:blipFill>
        <p:spPr bwMode="auto">
          <a:xfrm>
            <a:off x="209550" y="4914900"/>
            <a:ext cx="3257550" cy="1768505"/>
          </a:xfrm>
          <a:prstGeom prst="rect">
            <a:avLst/>
          </a:prstGeom>
          <a:noFill/>
          <a:ln w="9525">
            <a:noFill/>
            <a:miter lim="800000"/>
            <a:headEnd/>
            <a:tailEnd/>
          </a:ln>
        </p:spPr>
      </p:pic>
    </p:spTree>
    <p:extLst>
      <p:ext uri="{BB962C8B-B14F-4D97-AF65-F5344CB8AC3E}">
        <p14:creationId xmlns:p14="http://schemas.microsoft.com/office/powerpoint/2010/main" val="344643783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46464"/>
            <a:ext cx="11811000" cy="584775"/>
          </a:xfrm>
          <a:prstGeom prst="rect">
            <a:avLst/>
          </a:prstGeom>
          <a:noFill/>
        </p:spPr>
        <p:txBody>
          <a:bodyPr wrap="square" rtlCol="0">
            <a:spAutoFit/>
          </a:bodyPr>
          <a:lstStyle/>
          <a:p>
            <a:pPr algn="ctr"/>
            <a:r>
              <a:rPr lang="ru-RU" sz="3200" dirty="0" err="1">
                <a:latin typeface="+mj-lt"/>
              </a:rPr>
              <a:t>Ізоляційні</a:t>
            </a:r>
            <a:r>
              <a:rPr lang="ru-RU" sz="3200" dirty="0">
                <a:latin typeface="+mj-lt"/>
              </a:rPr>
              <a:t> </a:t>
            </a:r>
            <a:r>
              <a:rPr lang="ru-RU" sz="3200" dirty="0" err="1">
                <a:latin typeface="+mj-lt"/>
              </a:rPr>
              <a:t>матеріали</a:t>
            </a:r>
            <a:endParaRPr lang="uk-UA" sz="3200" dirty="0">
              <a:latin typeface="+mj-lt"/>
            </a:endParaRPr>
          </a:p>
        </p:txBody>
      </p:sp>
      <p:sp>
        <p:nvSpPr>
          <p:cNvPr id="7" name="TextBox 6">
            <a:extLst>
              <a:ext uri="{FF2B5EF4-FFF2-40B4-BE49-F238E27FC236}">
                <a16:creationId xmlns:a16="http://schemas.microsoft.com/office/drawing/2014/main" id="{09B31D6A-4971-42CC-B7D7-B7C5912F3BF0}"/>
              </a:ext>
            </a:extLst>
          </p:cNvPr>
          <p:cNvSpPr txBox="1"/>
          <p:nvPr/>
        </p:nvSpPr>
        <p:spPr>
          <a:xfrm>
            <a:off x="3505200" y="631239"/>
            <a:ext cx="8496300" cy="5909310"/>
          </a:xfrm>
          <a:prstGeom prst="rect">
            <a:avLst/>
          </a:prstGeom>
          <a:noFill/>
        </p:spPr>
        <p:txBody>
          <a:bodyPr wrap="square" rtlCol="0">
            <a:spAutoFit/>
          </a:bodyPr>
          <a:lstStyle/>
          <a:p>
            <a:r>
              <a:rPr lang="uk-UA" b="1" dirty="0"/>
              <a:t>Пінополістирол</a:t>
            </a:r>
            <a:endParaRPr lang="ru-UA" dirty="0"/>
          </a:p>
          <a:p>
            <a:r>
              <a:rPr lang="uk-UA" dirty="0"/>
              <a:t>Пінополістирол (Пінопласт) на 98% складається з повітря і лише на 2% з полістиролу. Така структура і надає чудові властивості матеріалу. Легкий, міцний, екологічно безпечний. Має низьку теплопровідність і </a:t>
            </a:r>
            <a:r>
              <a:rPr lang="uk-UA" dirty="0" err="1"/>
              <a:t>вологопоглинання</a:t>
            </a:r>
            <a:r>
              <a:rPr lang="uk-UA" dirty="0"/>
              <a:t>. зберігає свої властивості протягом 50 років. </a:t>
            </a:r>
          </a:p>
          <a:p>
            <a:r>
              <a:rPr lang="uk-UA" b="1" dirty="0"/>
              <a:t>Спінений поліетилен</a:t>
            </a:r>
            <a:endParaRPr lang="ru-UA" dirty="0"/>
          </a:p>
          <a:p>
            <a:r>
              <a:rPr lang="uk-UA" dirty="0"/>
              <a:t>Завдяки своїй закрито-</a:t>
            </a:r>
            <a:r>
              <a:rPr lang="uk-UA" dirty="0" err="1"/>
              <a:t>ячеїстій</a:t>
            </a:r>
            <a:r>
              <a:rPr lang="uk-UA" dirty="0"/>
              <a:t> структурі, спінений поліетилен володіє низьким коефіцієнтом теплопровідності, негорючий, не поглинає вологу і є хорошою антикорозійним захистом. Легко монтується і демонтується завдяки своїй гнучкості та еластичності. Абсолютно екологічний і широко застосовується в дитячих, медичних установах і на різних виробництвах. Випускається у вигляді трубчастих оболонок і полотна, може мати захисне покриття з алюмінієвої фольги та ін.</a:t>
            </a:r>
          </a:p>
          <a:p>
            <a:r>
              <a:rPr lang="uk-UA" b="1" dirty="0"/>
              <a:t>Спінений каучук</a:t>
            </a:r>
            <a:endParaRPr lang="ru-UA" dirty="0"/>
          </a:p>
          <a:p>
            <a:r>
              <a:rPr lang="uk-UA" dirty="0"/>
              <a:t>Спінений каучук завдяки своїй </a:t>
            </a:r>
            <a:r>
              <a:rPr lang="uk-UA" dirty="0" err="1"/>
              <a:t>закритопорістой</a:t>
            </a:r>
            <a:r>
              <a:rPr lang="uk-UA" dirty="0"/>
              <a:t> структурі, матеріал не зволожується і не накопичує вологу, забезпечуючи надійний захист трубопроводів від корозії. Великий діапазон робочих температур робить матеріал незамінним в суворих кліматичних умовах і складних експлуатаційних режимах. Високі </a:t>
            </a:r>
            <a:r>
              <a:rPr lang="uk-UA" dirty="0" err="1"/>
              <a:t>пожаростойкие</a:t>
            </a:r>
            <a:r>
              <a:rPr lang="uk-UA" dirty="0"/>
              <a:t> властивості і здатність до </a:t>
            </a:r>
            <a:r>
              <a:rPr lang="uk-UA" dirty="0" err="1"/>
              <a:t>самозагасання</a:t>
            </a:r>
            <a:r>
              <a:rPr lang="uk-UA" dirty="0"/>
              <a:t> дозволяють використовувати на об'єктах з підвищеними вимогами до пожежної безпеки. Легко монтується на будь-які складні поверхні і важкодоступні місця, не вимагає додаткових покриттів. Трубна ізоляція зі спіненого каучуку за своїми експлуатаційними характеристиками перевершує інші.</a:t>
            </a:r>
            <a:endParaRPr lang="ru-RU" sz="2200" dirty="0">
              <a:latin typeface="+mj-lt"/>
            </a:endParaRPr>
          </a:p>
        </p:txBody>
      </p:sp>
      <p:pic>
        <p:nvPicPr>
          <p:cNvPr id="10" name="Рисунок 9">
            <a:extLst>
              <a:ext uri="{FF2B5EF4-FFF2-40B4-BE49-F238E27FC236}">
                <a16:creationId xmlns:a16="http://schemas.microsoft.com/office/drawing/2014/main" id="{A540B837-3274-42D6-9112-DF93AA6EE9A5}"/>
              </a:ext>
            </a:extLst>
          </p:cNvPr>
          <p:cNvPicPr/>
          <p:nvPr/>
        </p:nvPicPr>
        <p:blipFill>
          <a:blip r:embed="rId2" cstate="print"/>
          <a:srcRect/>
          <a:stretch>
            <a:fillRect/>
          </a:stretch>
        </p:blipFill>
        <p:spPr bwMode="auto">
          <a:xfrm>
            <a:off x="0" y="46464"/>
            <a:ext cx="3181350" cy="2372886"/>
          </a:xfrm>
          <a:prstGeom prst="rect">
            <a:avLst/>
          </a:prstGeom>
          <a:noFill/>
          <a:ln w="9525">
            <a:noFill/>
            <a:miter lim="800000"/>
            <a:headEnd/>
            <a:tailEnd/>
          </a:ln>
        </p:spPr>
      </p:pic>
      <p:pic>
        <p:nvPicPr>
          <p:cNvPr id="11" name="Рисунок 10">
            <a:extLst>
              <a:ext uri="{FF2B5EF4-FFF2-40B4-BE49-F238E27FC236}">
                <a16:creationId xmlns:a16="http://schemas.microsoft.com/office/drawing/2014/main" id="{981EA8D6-7BB2-421C-B45F-FD12C9BB4C63}"/>
              </a:ext>
            </a:extLst>
          </p:cNvPr>
          <p:cNvPicPr/>
          <p:nvPr/>
        </p:nvPicPr>
        <p:blipFill>
          <a:blip r:embed="rId3" cstate="print"/>
          <a:srcRect/>
          <a:stretch>
            <a:fillRect/>
          </a:stretch>
        </p:blipFill>
        <p:spPr bwMode="auto">
          <a:xfrm>
            <a:off x="0" y="2419350"/>
            <a:ext cx="3181350" cy="2372886"/>
          </a:xfrm>
          <a:prstGeom prst="rect">
            <a:avLst/>
          </a:prstGeom>
          <a:noFill/>
          <a:ln w="9525">
            <a:noFill/>
            <a:miter lim="800000"/>
            <a:headEnd/>
            <a:tailEnd/>
          </a:ln>
        </p:spPr>
      </p:pic>
      <p:pic>
        <p:nvPicPr>
          <p:cNvPr id="12" name="Рисунок 11">
            <a:extLst>
              <a:ext uri="{FF2B5EF4-FFF2-40B4-BE49-F238E27FC236}">
                <a16:creationId xmlns:a16="http://schemas.microsoft.com/office/drawing/2014/main" id="{E2D5B1A1-3F02-4CD4-BCA1-CB5FA7AA3AE0}"/>
              </a:ext>
            </a:extLst>
          </p:cNvPr>
          <p:cNvPicPr/>
          <p:nvPr/>
        </p:nvPicPr>
        <p:blipFill>
          <a:blip r:embed="rId4" cstate="print"/>
          <a:srcRect/>
          <a:stretch>
            <a:fillRect/>
          </a:stretch>
        </p:blipFill>
        <p:spPr bwMode="auto">
          <a:xfrm>
            <a:off x="0" y="4792236"/>
            <a:ext cx="2498725" cy="2087245"/>
          </a:xfrm>
          <a:prstGeom prst="rect">
            <a:avLst/>
          </a:prstGeom>
          <a:noFill/>
          <a:ln w="9525">
            <a:noFill/>
            <a:miter lim="800000"/>
            <a:headEnd/>
            <a:tailEnd/>
          </a:ln>
        </p:spPr>
      </p:pic>
    </p:spTree>
    <p:extLst>
      <p:ext uri="{BB962C8B-B14F-4D97-AF65-F5344CB8AC3E}">
        <p14:creationId xmlns:p14="http://schemas.microsoft.com/office/powerpoint/2010/main" val="2051768109"/>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0" y="132057"/>
            <a:ext cx="11811000" cy="584775"/>
          </a:xfrm>
          <a:prstGeom prst="rect">
            <a:avLst/>
          </a:prstGeom>
          <a:noFill/>
        </p:spPr>
        <p:txBody>
          <a:bodyPr wrap="square" rtlCol="0">
            <a:spAutoFit/>
          </a:bodyPr>
          <a:lstStyle/>
          <a:p>
            <a:pPr algn="ctr"/>
            <a:r>
              <a:rPr lang="uk-UA" sz="3200" dirty="0">
                <a:latin typeface="+mj-lt"/>
              </a:rPr>
              <a:t>Ізоляція фасонних елементів </a:t>
            </a:r>
          </a:p>
        </p:txBody>
      </p:sp>
      <p:sp>
        <p:nvSpPr>
          <p:cNvPr id="7" name="TextBox 6">
            <a:extLst>
              <a:ext uri="{FF2B5EF4-FFF2-40B4-BE49-F238E27FC236}">
                <a16:creationId xmlns:a16="http://schemas.microsoft.com/office/drawing/2014/main" id="{09B31D6A-4971-42CC-B7D7-B7C5912F3BF0}"/>
              </a:ext>
            </a:extLst>
          </p:cNvPr>
          <p:cNvSpPr txBox="1"/>
          <p:nvPr/>
        </p:nvSpPr>
        <p:spPr>
          <a:xfrm>
            <a:off x="5238750" y="716832"/>
            <a:ext cx="6877050" cy="5509200"/>
          </a:xfrm>
          <a:prstGeom prst="rect">
            <a:avLst/>
          </a:prstGeom>
          <a:noFill/>
        </p:spPr>
        <p:txBody>
          <a:bodyPr wrap="square" rtlCol="0">
            <a:spAutoFit/>
          </a:bodyPr>
          <a:lstStyle/>
          <a:p>
            <a:r>
              <a:rPr lang="uk-UA" sz="2200" dirty="0"/>
              <a:t>Утеплення фасонних елементів, (крани, засувки, та ін.). Для утеплення використовуються   </a:t>
            </a:r>
            <a:r>
              <a:rPr lang="uk-UA" sz="2200" dirty="0" err="1"/>
              <a:t>термочохли</a:t>
            </a:r>
            <a:r>
              <a:rPr lang="uk-UA" sz="2200" dirty="0"/>
              <a:t> – гнучкі </a:t>
            </a:r>
            <a:r>
              <a:rPr lang="uk-UA" sz="2200" dirty="0" err="1"/>
              <a:t>знімно</a:t>
            </a:r>
            <a:r>
              <a:rPr lang="uk-UA" sz="2200" dirty="0"/>
              <a:t>-роз’ємні теплоізоляційні конструкції багаторазового використання. Форма і габарити </a:t>
            </a:r>
            <a:r>
              <a:rPr lang="uk-UA" sz="2200" dirty="0" err="1"/>
              <a:t>термочохлів</a:t>
            </a:r>
            <a:r>
              <a:rPr lang="uk-UA" sz="2200" dirty="0"/>
              <a:t> підбираються і зшиваються таким чином, щоб </a:t>
            </a:r>
            <a:r>
              <a:rPr lang="uk-UA" sz="2200" dirty="0" err="1"/>
              <a:t>термочохол</a:t>
            </a:r>
            <a:r>
              <a:rPr lang="uk-UA" sz="2200" dirty="0"/>
              <a:t> ідеально підходив до форми ізольованого об'єкта. Кріпиться </a:t>
            </a:r>
            <a:r>
              <a:rPr lang="uk-UA" sz="2200" dirty="0" err="1"/>
              <a:t>термочохол</a:t>
            </a:r>
            <a:r>
              <a:rPr lang="uk-UA" sz="2200" dirty="0"/>
              <a:t> на арматурі за допомогою різних видів ременів, шнурів залежно від форми елементу теплової мережі. </a:t>
            </a:r>
            <a:r>
              <a:rPr lang="uk-UA" sz="2200" dirty="0" err="1"/>
              <a:t>Термочохол</a:t>
            </a:r>
            <a:r>
              <a:rPr lang="uk-UA" sz="2200" dirty="0"/>
              <a:t> складається з двох частин: внутрішня частина – гнучкий теплоізоляційний матеріал, зовнішня частина – покривний шар з міцної технічної тканини. </a:t>
            </a:r>
            <a:r>
              <a:rPr lang="uk-UA" sz="2200" dirty="0" err="1"/>
              <a:t>Термочохли</a:t>
            </a:r>
            <a:r>
              <a:rPr lang="uk-UA" sz="2200" dirty="0"/>
              <a:t> дозволяють легко і оперативно отримати доступ до поверхні різного устаткування, що вимагає тепло- і звукоізоляції. Теплоізоляційні матеріали: базальтові мати, склополотно, </a:t>
            </a:r>
            <a:r>
              <a:rPr lang="uk-UA" sz="2200" dirty="0" err="1"/>
              <a:t>кріогель</a:t>
            </a:r>
            <a:r>
              <a:rPr lang="uk-UA" sz="2200" dirty="0"/>
              <a:t>, </a:t>
            </a:r>
            <a:r>
              <a:rPr lang="uk-UA" sz="2200" dirty="0" err="1"/>
              <a:t>пірогель</a:t>
            </a:r>
            <a:r>
              <a:rPr lang="uk-UA" sz="2200" dirty="0"/>
              <a:t>, спінений каучук.</a:t>
            </a:r>
            <a:endParaRPr lang="ru-RU" sz="2200" dirty="0">
              <a:latin typeface="+mj-lt"/>
            </a:endParaRPr>
          </a:p>
        </p:txBody>
      </p:sp>
      <p:pic>
        <p:nvPicPr>
          <p:cNvPr id="5" name="Рисунок 4">
            <a:extLst>
              <a:ext uri="{FF2B5EF4-FFF2-40B4-BE49-F238E27FC236}">
                <a16:creationId xmlns:a16="http://schemas.microsoft.com/office/drawing/2014/main" id="{A0DF4AFE-52C8-45E7-A71F-EFDE8CCAFCA6}"/>
              </a:ext>
            </a:extLst>
          </p:cNvPr>
          <p:cNvPicPr/>
          <p:nvPr/>
        </p:nvPicPr>
        <p:blipFill>
          <a:blip r:embed="rId2">
            <a:extLst>
              <a:ext uri="{28A0092B-C50C-407E-A947-70E740481C1C}">
                <a14:useLocalDpi xmlns:a14="http://schemas.microsoft.com/office/drawing/2010/main" val="0"/>
              </a:ext>
            </a:extLst>
          </a:blip>
          <a:stretch>
            <a:fillRect/>
          </a:stretch>
        </p:blipFill>
        <p:spPr>
          <a:xfrm>
            <a:off x="209550" y="716832"/>
            <a:ext cx="3517900" cy="2374900"/>
          </a:xfrm>
          <a:prstGeom prst="rect">
            <a:avLst/>
          </a:prstGeom>
        </p:spPr>
      </p:pic>
      <p:pic>
        <p:nvPicPr>
          <p:cNvPr id="9" name="Рисунок 8" descr="УДК 658.264 О. О. Савченко 1, к.т.н., доц., В. М. Желих1, д.т.н ...">
            <a:extLst>
              <a:ext uri="{FF2B5EF4-FFF2-40B4-BE49-F238E27FC236}">
                <a16:creationId xmlns:a16="http://schemas.microsoft.com/office/drawing/2014/main" id="{512A260F-073A-40E5-B623-0DB74DCAB842}"/>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200" y="3676508"/>
            <a:ext cx="3517900" cy="2727286"/>
          </a:xfrm>
          <a:prstGeom prst="rect">
            <a:avLst/>
          </a:prstGeom>
          <a:noFill/>
          <a:ln>
            <a:noFill/>
          </a:ln>
        </p:spPr>
      </p:pic>
    </p:spTree>
    <p:extLst>
      <p:ext uri="{BB962C8B-B14F-4D97-AF65-F5344CB8AC3E}">
        <p14:creationId xmlns:p14="http://schemas.microsoft.com/office/powerpoint/2010/main" val="2161131673"/>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52400" y="36224"/>
            <a:ext cx="5943600" cy="584775"/>
          </a:xfrm>
          <a:prstGeom prst="rect">
            <a:avLst/>
          </a:prstGeom>
          <a:noFill/>
        </p:spPr>
        <p:txBody>
          <a:bodyPr wrap="square" rtlCol="0">
            <a:spAutoFit/>
          </a:bodyPr>
          <a:lstStyle/>
          <a:p>
            <a:pPr algn="ctr"/>
            <a:r>
              <a:rPr lang="uk-UA" sz="3200" dirty="0"/>
              <a:t>Термостатичні клапани</a:t>
            </a:r>
          </a:p>
        </p:txBody>
      </p:sp>
      <p:sp>
        <p:nvSpPr>
          <p:cNvPr id="7" name="TextBox 6">
            <a:extLst>
              <a:ext uri="{FF2B5EF4-FFF2-40B4-BE49-F238E27FC236}">
                <a16:creationId xmlns:a16="http://schemas.microsoft.com/office/drawing/2014/main" id="{09B31D6A-4971-42CC-B7D7-B7C5912F3BF0}"/>
              </a:ext>
            </a:extLst>
          </p:cNvPr>
          <p:cNvSpPr txBox="1"/>
          <p:nvPr/>
        </p:nvSpPr>
        <p:spPr>
          <a:xfrm>
            <a:off x="6096000" y="296913"/>
            <a:ext cx="6096000" cy="6524863"/>
          </a:xfrm>
          <a:prstGeom prst="rect">
            <a:avLst/>
          </a:prstGeom>
          <a:noFill/>
        </p:spPr>
        <p:txBody>
          <a:bodyPr wrap="square" rtlCol="0">
            <a:spAutoFit/>
          </a:bodyPr>
          <a:lstStyle/>
          <a:p>
            <a:r>
              <a:rPr lang="uk-UA" sz="2200" b="1" dirty="0"/>
              <a:t>Автоматичний регулятор температури повітря в приміщенні </a:t>
            </a:r>
            <a:r>
              <a:rPr lang="uk-UA" sz="2200" dirty="0"/>
              <a:t>- пристрій, призначений для автоматичного підтримання заданої споживачем або оператором температури повітря у приміщенні шляхом регулювання витрати теплоносія/холодоносія в опалювальному приладі/приладі охолодження, у тому числі опалювальній/охолоджувальній панелі. Терморегулятор  автоматично підтримує задану температуру шляхом кількісного регулювання теплоносія, що надходить в теплообмінний прилад. Його відмінною рисою в порівнянні з вентилем і краном ручного (пасивного) регулювання є стабільність і точність підтримки температури повітря на рівні теплового комфорту. Це досягається технічними характеристиками терморегулятора і забезпеченням на стадії проектування системи оптимальних умов його ефективної роботи.</a:t>
            </a:r>
            <a:endParaRPr lang="ru-RU" sz="2200" dirty="0">
              <a:latin typeface="+mj-lt"/>
            </a:endParaRPr>
          </a:p>
        </p:txBody>
      </p:sp>
      <p:pic>
        <p:nvPicPr>
          <p:cNvPr id="5" name="Рисунок 4">
            <a:extLst>
              <a:ext uri="{FF2B5EF4-FFF2-40B4-BE49-F238E27FC236}">
                <a16:creationId xmlns:a16="http://schemas.microsoft.com/office/drawing/2014/main" id="{5B560E07-F283-4476-8B51-72FB72E2A25C}"/>
              </a:ext>
            </a:extLst>
          </p:cNvPr>
          <p:cNvPicPr/>
          <p:nvPr/>
        </p:nvPicPr>
        <p:blipFill rotWithShape="1">
          <a:blip r:embed="rId2" cstate="print"/>
          <a:srcRect l="574" t="2236" r="37285" b="-1"/>
          <a:stretch/>
        </p:blipFill>
        <p:spPr bwMode="auto">
          <a:xfrm>
            <a:off x="152400" y="1033462"/>
            <a:ext cx="5943600" cy="2147888"/>
          </a:xfrm>
          <a:prstGeom prst="rect">
            <a:avLst/>
          </a:prstGeom>
          <a:ln>
            <a:noFill/>
          </a:ln>
          <a:extLst>
            <a:ext uri="{53640926-AAD7-44D8-BBD7-CCE9431645EC}">
              <a14:shadowObscured xmlns:a14="http://schemas.microsoft.com/office/drawing/2010/main"/>
            </a:ext>
          </a:extLst>
        </p:spPr>
      </p:pic>
      <p:pic>
        <p:nvPicPr>
          <p:cNvPr id="8" name="Рисунок 7">
            <a:extLst>
              <a:ext uri="{FF2B5EF4-FFF2-40B4-BE49-F238E27FC236}">
                <a16:creationId xmlns:a16="http://schemas.microsoft.com/office/drawing/2014/main" id="{B4604754-3FD2-491C-BEB4-780E56292CF8}"/>
              </a:ext>
            </a:extLst>
          </p:cNvPr>
          <p:cNvPicPr/>
          <p:nvPr/>
        </p:nvPicPr>
        <p:blipFill rotWithShape="1">
          <a:blip r:embed="rId2" cstate="print"/>
          <a:srcRect l="62716" t="2236" b="-1"/>
          <a:stretch/>
        </p:blipFill>
        <p:spPr bwMode="auto">
          <a:xfrm>
            <a:off x="876300" y="3886200"/>
            <a:ext cx="4533900" cy="1938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074493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204341"/>
            <a:ext cx="11811000" cy="584775"/>
          </a:xfrm>
          <a:prstGeom prst="rect">
            <a:avLst/>
          </a:prstGeom>
          <a:noFill/>
        </p:spPr>
        <p:txBody>
          <a:bodyPr wrap="square" rtlCol="0">
            <a:spAutoFit/>
          </a:bodyPr>
          <a:lstStyle/>
          <a:p>
            <a:pPr algn="ctr"/>
            <a:r>
              <a:rPr lang="uk-UA" sz="3200" dirty="0"/>
              <a:t>Терморегулятор з вбудованим датчиком</a:t>
            </a:r>
          </a:p>
        </p:txBody>
      </p:sp>
      <p:sp>
        <p:nvSpPr>
          <p:cNvPr id="7" name="TextBox 6">
            <a:extLst>
              <a:ext uri="{FF2B5EF4-FFF2-40B4-BE49-F238E27FC236}">
                <a16:creationId xmlns:a16="http://schemas.microsoft.com/office/drawing/2014/main" id="{09B31D6A-4971-42CC-B7D7-B7C5912F3BF0}"/>
              </a:ext>
            </a:extLst>
          </p:cNvPr>
          <p:cNvSpPr txBox="1"/>
          <p:nvPr/>
        </p:nvSpPr>
        <p:spPr>
          <a:xfrm>
            <a:off x="5803900" y="789116"/>
            <a:ext cx="6388100" cy="5847755"/>
          </a:xfrm>
          <a:prstGeom prst="rect">
            <a:avLst/>
          </a:prstGeom>
          <a:noFill/>
        </p:spPr>
        <p:txBody>
          <a:bodyPr wrap="square" rtlCol="0">
            <a:spAutoFit/>
          </a:bodyPr>
          <a:lstStyle/>
          <a:p>
            <a:r>
              <a:rPr lang="uk-UA" sz="2200" dirty="0"/>
              <a:t>а – Регулятор (термостатична головка)</a:t>
            </a:r>
            <a:endParaRPr lang="ru-UA" sz="2200" dirty="0"/>
          </a:p>
          <a:p>
            <a:pPr marL="457200" lvl="0" indent="-457200">
              <a:buFont typeface="+mj-lt"/>
              <a:buAutoNum type="arabicPeriod"/>
            </a:pPr>
            <a:r>
              <a:rPr lang="uk-UA" sz="2200" dirty="0"/>
              <a:t>обмежувальні кільця;</a:t>
            </a:r>
            <a:endParaRPr lang="ru-UA" sz="2200" dirty="0"/>
          </a:p>
          <a:p>
            <a:pPr marL="457200" lvl="0" indent="-457200">
              <a:buFont typeface="+mj-lt"/>
              <a:buAutoNum type="arabicPeriod"/>
            </a:pPr>
            <a:r>
              <a:rPr lang="uk-UA" sz="2200" dirty="0"/>
              <a:t>термостатичний датчик (сенсор);</a:t>
            </a:r>
            <a:endParaRPr lang="ru-UA" sz="2200" dirty="0"/>
          </a:p>
          <a:p>
            <a:pPr marL="457200" lvl="0" indent="-457200">
              <a:buFont typeface="+mj-lt"/>
              <a:buAutoNum type="arabicPeriod"/>
            </a:pPr>
            <a:r>
              <a:rPr lang="uk-UA" sz="2200" dirty="0"/>
              <a:t>сильфон;</a:t>
            </a:r>
            <a:endParaRPr lang="ru-UA" sz="2200" dirty="0"/>
          </a:p>
          <a:p>
            <a:pPr marL="457200" lvl="0" indent="-457200">
              <a:buFont typeface="+mj-lt"/>
              <a:buAutoNum type="arabicPeriod"/>
            </a:pPr>
            <a:r>
              <a:rPr lang="uk-UA" sz="2200" dirty="0"/>
              <a:t>шкала настройки;</a:t>
            </a:r>
            <a:endParaRPr lang="ru-UA" sz="2200" dirty="0"/>
          </a:p>
          <a:p>
            <a:pPr marL="457200" lvl="0" indent="-457200">
              <a:buFont typeface="+mj-lt"/>
              <a:buAutoNum type="arabicPeriod"/>
            </a:pPr>
            <a:r>
              <a:rPr lang="uk-UA" sz="2200" dirty="0"/>
              <a:t>пружина настройки;</a:t>
            </a:r>
            <a:endParaRPr lang="ru-UA" sz="2200" dirty="0"/>
          </a:p>
          <a:p>
            <a:pPr marL="457200" lvl="0" indent="-457200">
              <a:buFont typeface="+mj-lt"/>
              <a:buAutoNum type="arabicPeriod"/>
            </a:pPr>
            <a:r>
              <a:rPr lang="uk-UA" sz="2200" dirty="0" err="1"/>
              <a:t>нажімной</a:t>
            </a:r>
            <a:r>
              <a:rPr lang="uk-UA" sz="2200" dirty="0"/>
              <a:t> штифт;</a:t>
            </a:r>
            <a:endParaRPr lang="ru-UA" sz="2200" dirty="0"/>
          </a:p>
          <a:p>
            <a:pPr marL="457200" lvl="0" indent="-457200">
              <a:buFont typeface="+mj-lt"/>
              <a:buAutoNum type="arabicPeriod"/>
            </a:pPr>
            <a:r>
              <a:rPr lang="uk-UA" sz="2200" dirty="0"/>
              <a:t>ущільнювальне кільце;</a:t>
            </a:r>
            <a:endParaRPr lang="ru-UA" sz="2200" dirty="0"/>
          </a:p>
          <a:p>
            <a:r>
              <a:rPr lang="uk-UA" sz="2200" dirty="0"/>
              <a:t>б-термостатичний клапан;</a:t>
            </a:r>
            <a:endParaRPr lang="ru-UA" sz="2200" dirty="0"/>
          </a:p>
          <a:p>
            <a:pPr lvl="0"/>
            <a:r>
              <a:rPr lang="uk-UA" sz="2200" dirty="0"/>
              <a:t>8. шток;</a:t>
            </a:r>
          </a:p>
          <a:p>
            <a:pPr lvl="0"/>
            <a:r>
              <a:rPr lang="uk-UA" sz="2200" dirty="0"/>
              <a:t>9. дросель;</a:t>
            </a:r>
          </a:p>
          <a:p>
            <a:pPr lvl="0"/>
            <a:r>
              <a:rPr lang="uk-UA" sz="2200" dirty="0"/>
              <a:t>10. конус клапана (затвор);</a:t>
            </a:r>
          </a:p>
          <a:p>
            <a:pPr lvl="0"/>
            <a:r>
              <a:rPr lang="uk-UA" sz="2200" dirty="0"/>
              <a:t>11. корпус клапана;</a:t>
            </a:r>
          </a:p>
          <a:p>
            <a:pPr lvl="0"/>
            <a:r>
              <a:rPr lang="uk-UA" sz="2200" dirty="0"/>
              <a:t>12. стабілізатор потоку;</a:t>
            </a:r>
          </a:p>
          <a:p>
            <a:pPr lvl="0"/>
            <a:r>
              <a:rPr lang="uk-UA" sz="2200" dirty="0"/>
              <a:t>13. накидна гайка;</a:t>
            </a:r>
          </a:p>
          <a:p>
            <a:pPr lvl="0"/>
            <a:r>
              <a:rPr lang="uk-UA" sz="2200" dirty="0"/>
              <a:t>14. патрубок (хвостовик).</a:t>
            </a:r>
            <a:endParaRPr lang="uk-UA" sz="2200" dirty="0">
              <a:latin typeface="+mj-lt"/>
            </a:endParaRPr>
          </a:p>
          <a:p>
            <a:endParaRPr lang="ru-RU" sz="2200" dirty="0">
              <a:latin typeface="+mj-lt"/>
            </a:endParaRPr>
          </a:p>
        </p:txBody>
      </p:sp>
      <p:sp>
        <p:nvSpPr>
          <p:cNvPr id="2" name="Rectangle 2">
            <a:extLst>
              <a:ext uri="{FF2B5EF4-FFF2-40B4-BE49-F238E27FC236}">
                <a16:creationId xmlns:a16="http://schemas.microsoft.com/office/drawing/2014/main" id="{20829FB8-6FDA-4D10-B3D3-81D6A8F2D1E6}"/>
              </a:ext>
            </a:extLst>
          </p:cNvPr>
          <p:cNvSpPr>
            <a:spLocks noChangeArrowheads="1"/>
          </p:cNvSpPr>
          <p:nvPr/>
        </p:nvSpPr>
        <p:spPr bwMode="auto">
          <a:xfrm>
            <a:off x="190500" y="933449"/>
            <a:ext cx="2300224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graphicFrame>
        <p:nvGraphicFramePr>
          <p:cNvPr id="3" name="Объект 2">
            <a:extLst>
              <a:ext uri="{FF2B5EF4-FFF2-40B4-BE49-F238E27FC236}">
                <a16:creationId xmlns:a16="http://schemas.microsoft.com/office/drawing/2014/main" id="{56651062-2F04-48FE-8D04-3159ED3FB675}"/>
              </a:ext>
            </a:extLst>
          </p:cNvPr>
          <p:cNvGraphicFramePr>
            <a:graphicFrameLocks noChangeAspect="1"/>
          </p:cNvGraphicFramePr>
          <p:nvPr>
            <p:extLst>
              <p:ext uri="{D42A27DB-BD31-4B8C-83A1-F6EECF244321}">
                <p14:modId xmlns:p14="http://schemas.microsoft.com/office/powerpoint/2010/main" val="1481812720"/>
              </p:ext>
            </p:extLst>
          </p:nvPr>
        </p:nvGraphicFramePr>
        <p:xfrm>
          <a:off x="190500" y="933450"/>
          <a:ext cx="5391150" cy="5516944"/>
        </p:xfrm>
        <a:graphic>
          <a:graphicData uri="http://schemas.openxmlformats.org/presentationml/2006/ole">
            <mc:AlternateContent xmlns:mc="http://schemas.openxmlformats.org/markup-compatibility/2006">
              <mc:Choice xmlns:v="urn:schemas-microsoft-com:vml" Requires="v">
                <p:oleObj name="Точечный рисунок" r:id="rId2" imgW="2400635" imgH="2419048" progId="Paint.Picture">
                  <p:embed/>
                </p:oleObj>
              </mc:Choice>
              <mc:Fallback>
                <p:oleObj name="Точечный рисунок" r:id="rId2" imgW="2400635" imgH="2419048" progId="Paint.Picture">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 y="933450"/>
                        <a:ext cx="5391150" cy="5516944"/>
                      </a:xfrm>
                      <a:prstGeom prst="rect">
                        <a:avLst/>
                      </a:prstGeom>
                      <a:noFill/>
                    </p:spPr>
                  </p:pic>
                </p:oleObj>
              </mc:Fallback>
            </mc:AlternateContent>
          </a:graphicData>
        </a:graphic>
      </p:graphicFrame>
    </p:spTree>
    <p:extLst>
      <p:ext uri="{BB962C8B-B14F-4D97-AF65-F5344CB8AC3E}">
        <p14:creationId xmlns:p14="http://schemas.microsoft.com/office/powerpoint/2010/main" val="3595124903"/>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7124700" cy="584775"/>
          </a:xfrm>
          <a:prstGeom prst="rect">
            <a:avLst/>
          </a:prstGeom>
          <a:noFill/>
        </p:spPr>
        <p:txBody>
          <a:bodyPr wrap="square" rtlCol="0">
            <a:spAutoFit/>
          </a:bodyPr>
          <a:lstStyle/>
          <a:p>
            <a:pPr algn="ctr"/>
            <a:r>
              <a:rPr lang="uk-UA" sz="3200" dirty="0"/>
              <a:t>Типи системи опалення</a:t>
            </a:r>
          </a:p>
        </p:txBody>
      </p:sp>
      <p:pic>
        <p:nvPicPr>
          <p:cNvPr id="4" name="Рисунок 3">
            <a:extLst>
              <a:ext uri="{FF2B5EF4-FFF2-40B4-BE49-F238E27FC236}">
                <a16:creationId xmlns:a16="http://schemas.microsoft.com/office/drawing/2014/main" id="{6755883F-55B7-4613-922F-8E4C4614E19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95250" y="584775"/>
            <a:ext cx="6343650" cy="5435025"/>
          </a:xfrm>
          <a:prstGeom prst="rect">
            <a:avLst/>
          </a:prstGeom>
        </p:spPr>
      </p:pic>
      <p:sp>
        <p:nvSpPr>
          <p:cNvPr id="2" name="Прямоугольник 1">
            <a:extLst>
              <a:ext uri="{FF2B5EF4-FFF2-40B4-BE49-F238E27FC236}">
                <a16:creationId xmlns:a16="http://schemas.microsoft.com/office/drawing/2014/main" id="{73B7FDBA-019E-4C03-ACAC-E36226B6295D}"/>
              </a:ext>
            </a:extLst>
          </p:cNvPr>
          <p:cNvSpPr/>
          <p:nvPr/>
        </p:nvSpPr>
        <p:spPr>
          <a:xfrm>
            <a:off x="6438900" y="32325"/>
            <a:ext cx="5657850" cy="6868932"/>
          </a:xfrm>
          <a:prstGeom prst="rect">
            <a:avLst/>
          </a:prstGeom>
        </p:spPr>
        <p:txBody>
          <a:bodyPr wrap="square">
            <a:spAutoFit/>
          </a:bodyPr>
          <a:lstStyle/>
          <a:p>
            <a:pPr indent="450215" algn="just">
              <a:lnSpc>
                <a:spcPct val="110000"/>
              </a:lnSpc>
              <a:spcAft>
                <a:spcPts val="300"/>
              </a:spcAft>
            </a:pPr>
            <a:r>
              <a:rPr lang="uk-UA" sz="1900" dirty="0">
                <a:latin typeface="Calibri" panose="020F0502020204030204" pitchFamily="34" charset="0"/>
                <a:ea typeface="Calibri" panose="020F0502020204030204" pitchFamily="34" charset="0"/>
                <a:cs typeface="Times New Roman" panose="02020603050405020304" pitchFamily="18" charset="0"/>
              </a:rPr>
              <a:t>В однотрубних системах опалення: </a:t>
            </a:r>
            <a:endParaRPr lang="ru-UA" sz="1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0000"/>
              </a:lnSpc>
              <a:spcAft>
                <a:spcPts val="0"/>
              </a:spcAft>
              <a:buFont typeface="+mj-lt"/>
              <a:buAutoNum type="arabicPeriod"/>
            </a:pPr>
            <a:r>
              <a:rPr lang="uk-UA" sz="1900" dirty="0">
                <a:latin typeface="Calibri" panose="020F0502020204030204" pitchFamily="34" charset="0"/>
                <a:ea typeface="Calibri" panose="020F0502020204030204" pitchFamily="34" charset="0"/>
                <a:cs typeface="Times New Roman" panose="02020603050405020304" pitchFamily="18" charset="0"/>
              </a:rPr>
              <a:t>перевищення витрати теплоносія щодо номінального значення не призведе до відчутного збільшення тепловіддачі опалювального приладу;</a:t>
            </a:r>
            <a:endParaRPr lang="ru-UA" sz="1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0000"/>
              </a:lnSpc>
              <a:spcAft>
                <a:spcPts val="0"/>
              </a:spcAft>
              <a:buFont typeface="+mj-lt"/>
              <a:buAutoNum type="arabicPeriod"/>
            </a:pPr>
            <a:r>
              <a:rPr lang="uk-UA" sz="1900" dirty="0">
                <a:latin typeface="Calibri" panose="020F0502020204030204" pitchFamily="34" charset="0"/>
                <a:ea typeface="Calibri" panose="020F0502020204030204" pitchFamily="34" charset="0"/>
                <a:cs typeface="Times New Roman" panose="02020603050405020304" pitchFamily="18" charset="0"/>
              </a:rPr>
              <a:t>зниження витрати теплоносія до 30% від номінального значення зменшить тепловіддачу опалювального приладу лише на ~10%;</a:t>
            </a:r>
            <a:endParaRPr lang="ru-UA" sz="1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0000"/>
              </a:lnSpc>
              <a:spcAft>
                <a:spcPts val="0"/>
              </a:spcAft>
              <a:buFont typeface="+mj-lt"/>
              <a:buAutoNum type="arabicPeriod"/>
            </a:pPr>
            <a:r>
              <a:rPr lang="uk-UA" sz="1900" dirty="0">
                <a:latin typeface="Calibri" panose="020F0502020204030204" pitchFamily="34" charset="0"/>
                <a:ea typeface="Calibri" panose="020F0502020204030204" pitchFamily="34" charset="0"/>
                <a:cs typeface="Times New Roman" panose="02020603050405020304" pitchFamily="18" charset="0"/>
              </a:rPr>
              <a:t>зменшення тепловіддачі опалювального приладу на 10% не призводить до недогріву приміщень, завдяки тому, що поверхня опалювального приладу, як правило, обирається із запасом.</a:t>
            </a:r>
            <a:endParaRPr lang="ru-UA" sz="1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0000"/>
              </a:lnSpc>
              <a:spcAft>
                <a:spcPts val="0"/>
              </a:spcAft>
              <a:buFont typeface="+mj-lt"/>
              <a:buAutoNum type="arabicPeriod"/>
            </a:pPr>
            <a:r>
              <a:rPr lang="uk-UA" sz="1900" dirty="0">
                <a:latin typeface="Calibri" panose="020F0502020204030204" pitchFamily="34" charset="0"/>
                <a:ea typeface="Calibri" panose="020F0502020204030204" pitchFamily="34" charset="0"/>
                <a:cs typeface="Times New Roman" panose="02020603050405020304" pitchFamily="18" charset="0"/>
              </a:rPr>
              <a:t>В однотрубній системи опалення із терморегуляторами обов'язково має бути встановлена замикаюча ділянка між </a:t>
            </a:r>
            <a:r>
              <a:rPr lang="uk-UA" sz="1900" dirty="0" err="1">
                <a:latin typeface="Calibri" panose="020F0502020204030204" pitchFamily="34" charset="0"/>
                <a:ea typeface="Calibri" panose="020F0502020204030204" pitchFamily="34" charset="0"/>
                <a:cs typeface="Times New Roman" panose="02020603050405020304" pitchFamily="18" charset="0"/>
              </a:rPr>
              <a:t>подаючим</a:t>
            </a:r>
            <a:r>
              <a:rPr lang="uk-UA" sz="1900" dirty="0">
                <a:latin typeface="Calibri" panose="020F0502020204030204" pitchFamily="34" charset="0"/>
                <a:ea typeface="Calibri" panose="020F0502020204030204" pitchFamily="34" charset="0"/>
                <a:cs typeface="Times New Roman" panose="02020603050405020304" pitchFamily="18" charset="0"/>
              </a:rPr>
              <a:t> и зворотним трубопроводами. Діаметр замикаючої ділянки, як правило, повинен бути на 1 типорозмір меншим, ніж діаметр підвідних ділянок.</a:t>
            </a:r>
            <a:endParaRPr lang="ru-UA" sz="19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0000"/>
              </a:lnSpc>
              <a:spcAft>
                <a:spcPts val="300"/>
              </a:spcAft>
              <a:buFont typeface="+mj-lt"/>
              <a:buAutoNum type="arabicPeriod"/>
            </a:pPr>
            <a:r>
              <a:rPr lang="uk-UA" sz="1900" dirty="0">
                <a:latin typeface="Calibri" panose="020F0502020204030204" pitchFamily="34" charset="0"/>
                <a:ea typeface="Calibri" panose="020F0502020204030204" pitchFamily="34" charset="0"/>
                <a:cs typeface="Times New Roman" panose="02020603050405020304" pitchFamily="18" charset="0"/>
              </a:rPr>
              <a:t>Клапан RA-G обирають того ж діаметра, що і діаметр підвідних ділянок.</a:t>
            </a:r>
            <a:endParaRPr lang="ru-UA" sz="19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2274331"/>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51941"/>
            <a:ext cx="11811000" cy="584775"/>
          </a:xfrm>
          <a:prstGeom prst="rect">
            <a:avLst/>
          </a:prstGeom>
          <a:noFill/>
        </p:spPr>
        <p:txBody>
          <a:bodyPr wrap="square" rtlCol="0">
            <a:spAutoFit/>
          </a:bodyPr>
          <a:lstStyle/>
          <a:p>
            <a:pPr algn="ctr"/>
            <a:r>
              <a:rPr lang="uk-UA" sz="3200" dirty="0"/>
              <a:t>Прилади опалення. Розміщення </a:t>
            </a:r>
          </a:p>
        </p:txBody>
      </p:sp>
      <p:sp>
        <p:nvSpPr>
          <p:cNvPr id="7" name="TextBox 6">
            <a:extLst>
              <a:ext uri="{FF2B5EF4-FFF2-40B4-BE49-F238E27FC236}">
                <a16:creationId xmlns:a16="http://schemas.microsoft.com/office/drawing/2014/main" id="{09B31D6A-4971-42CC-B7D7-B7C5912F3BF0}"/>
              </a:ext>
            </a:extLst>
          </p:cNvPr>
          <p:cNvSpPr txBox="1"/>
          <p:nvPr/>
        </p:nvSpPr>
        <p:spPr>
          <a:xfrm>
            <a:off x="6648450" y="636716"/>
            <a:ext cx="5543550" cy="6247864"/>
          </a:xfrm>
          <a:prstGeom prst="rect">
            <a:avLst/>
          </a:prstGeom>
          <a:noFill/>
        </p:spPr>
        <p:txBody>
          <a:bodyPr wrap="square" rtlCol="0">
            <a:spAutoFit/>
          </a:bodyPr>
          <a:lstStyle/>
          <a:p>
            <a:r>
              <a:rPr lang="uk-UA" sz="2000" dirty="0"/>
              <a:t>У будівлях будь-якого призначення до опалювальних приладів повинен бути забезпечений доступ для їх огляду, ремонту та очищення.</a:t>
            </a:r>
            <a:endParaRPr lang="ru-UA" sz="2000" dirty="0"/>
          </a:p>
          <a:p>
            <a:r>
              <a:rPr lang="uk-UA" sz="2000" dirty="0"/>
              <a:t>У житлових будинках, гуртожитках та готелях опалювальні прилади можна розміщувати і не по осі віконного отвору. Для уніфікації заготовок радіаторних вузлів застосовують зміщену установку опалювальних приладів.</a:t>
            </a:r>
          </a:p>
          <a:p>
            <a:r>
              <a:rPr lang="uk-UA" sz="2000" dirty="0"/>
              <a:t>Розміщення приладів в нішах глибиною понад 130 мм або укриття їх </a:t>
            </a:r>
            <a:r>
              <a:rPr lang="uk-UA" sz="2000" dirty="0" err="1"/>
              <a:t>декоруючими</a:t>
            </a:r>
            <a:r>
              <a:rPr lang="uk-UA" sz="2000" dirty="0"/>
              <a:t> гратами або щитами призводить до зниження тепловіддачі і до необхідності збільшення їх гріє площі.</a:t>
            </a:r>
          </a:p>
          <a:p>
            <a:r>
              <a:rPr lang="uk-UA" sz="2000" dirty="0"/>
              <a:t>У приміщеннях, що мають висоту понад 5 м і другий ярус вікон або світлові ліхтарі, опалювальні прилади необхідно розташовувати не тільки внизу, але також під вікнами другого ярусу і під ліхтарями з розрахунком відшкодування частини тепловтрат верхньої зони приміщення.</a:t>
            </a:r>
            <a:endParaRPr lang="ru-RU" sz="2000" dirty="0">
              <a:latin typeface="+mj-lt"/>
            </a:endParaRPr>
          </a:p>
        </p:txBody>
      </p:sp>
      <p:sp>
        <p:nvSpPr>
          <p:cNvPr id="2" name="Rectangle 2">
            <a:extLst>
              <a:ext uri="{FF2B5EF4-FFF2-40B4-BE49-F238E27FC236}">
                <a16:creationId xmlns:a16="http://schemas.microsoft.com/office/drawing/2014/main" id="{FD5F76AE-66D0-446D-96EE-9517E0A330E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graphicFrame>
        <p:nvGraphicFramePr>
          <p:cNvPr id="3" name="Объект 2">
            <a:extLst>
              <a:ext uri="{FF2B5EF4-FFF2-40B4-BE49-F238E27FC236}">
                <a16:creationId xmlns:a16="http://schemas.microsoft.com/office/drawing/2014/main" id="{08EF677B-8F92-49D6-A540-A864E5EE0587}"/>
              </a:ext>
            </a:extLst>
          </p:cNvPr>
          <p:cNvGraphicFramePr>
            <a:graphicFrameLocks noChangeAspect="1"/>
          </p:cNvGraphicFramePr>
          <p:nvPr>
            <p:extLst>
              <p:ext uri="{D42A27DB-BD31-4B8C-83A1-F6EECF244321}">
                <p14:modId xmlns:p14="http://schemas.microsoft.com/office/powerpoint/2010/main" val="336671417"/>
              </p:ext>
            </p:extLst>
          </p:nvPr>
        </p:nvGraphicFramePr>
        <p:xfrm>
          <a:off x="-1" y="688655"/>
          <a:ext cx="6480617" cy="3140387"/>
        </p:xfrm>
        <a:graphic>
          <a:graphicData uri="http://schemas.openxmlformats.org/presentationml/2006/ole">
            <mc:AlternateContent xmlns:mc="http://schemas.openxmlformats.org/markup-compatibility/2006">
              <mc:Choice xmlns:v="urn:schemas-microsoft-com:vml" Requires="v">
                <p:oleObj name="Точечный рисунок" r:id="rId2" imgW="4342857" imgH="2104762" progId="Paint.Picture">
                  <p:embed/>
                </p:oleObj>
              </mc:Choice>
              <mc:Fallback>
                <p:oleObj name="Точечный рисунок" r:id="rId2" imgW="4342857" imgH="2104762" progId="Paint.Picture">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88655"/>
                        <a:ext cx="6480617" cy="3140387"/>
                      </a:xfrm>
                      <a:prstGeom prst="rect">
                        <a:avLst/>
                      </a:prstGeom>
                      <a:noFill/>
                    </p:spPr>
                  </p:pic>
                </p:oleObj>
              </mc:Fallback>
            </mc:AlternateContent>
          </a:graphicData>
        </a:graphic>
      </p:graphicFrame>
      <p:sp>
        <p:nvSpPr>
          <p:cNvPr id="4" name="Rectangle 4">
            <a:extLst>
              <a:ext uri="{FF2B5EF4-FFF2-40B4-BE49-F238E27FC236}">
                <a16:creationId xmlns:a16="http://schemas.microsoft.com/office/drawing/2014/main" id="{1A3374EC-3CC7-41DF-936B-D559DB085F1B}"/>
              </a:ext>
            </a:extLst>
          </p:cNvPr>
          <p:cNvSpPr>
            <a:spLocks noChangeArrowheads="1"/>
          </p:cNvSpPr>
          <p:nvPr/>
        </p:nvSpPr>
        <p:spPr bwMode="auto">
          <a:xfrm flipV="1">
            <a:off x="190500" y="4897337"/>
            <a:ext cx="1839132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graphicFrame>
        <p:nvGraphicFramePr>
          <p:cNvPr id="5" name="Объект 4">
            <a:extLst>
              <a:ext uri="{FF2B5EF4-FFF2-40B4-BE49-F238E27FC236}">
                <a16:creationId xmlns:a16="http://schemas.microsoft.com/office/drawing/2014/main" id="{0FE947FB-4B85-4D77-A398-FDB5B4F8CABC}"/>
              </a:ext>
            </a:extLst>
          </p:cNvPr>
          <p:cNvGraphicFramePr>
            <a:graphicFrameLocks noChangeAspect="1"/>
          </p:cNvGraphicFramePr>
          <p:nvPr>
            <p:extLst>
              <p:ext uri="{D42A27DB-BD31-4B8C-83A1-F6EECF244321}">
                <p14:modId xmlns:p14="http://schemas.microsoft.com/office/powerpoint/2010/main" val="1764118160"/>
              </p:ext>
            </p:extLst>
          </p:nvPr>
        </p:nvGraphicFramePr>
        <p:xfrm>
          <a:off x="190500" y="3933538"/>
          <a:ext cx="3390900" cy="2859276"/>
        </p:xfrm>
        <a:graphic>
          <a:graphicData uri="http://schemas.openxmlformats.org/presentationml/2006/ole">
            <mc:AlternateContent xmlns:mc="http://schemas.openxmlformats.org/markup-compatibility/2006">
              <mc:Choice xmlns:v="urn:schemas-microsoft-com:vml" Requires="v">
                <p:oleObj name="Точечный рисунок" r:id="rId4" imgW="1991003" imgH="1647619" progId="Paint.Picture">
                  <p:embed/>
                </p:oleObj>
              </mc:Choice>
              <mc:Fallback>
                <p:oleObj name="Точечный рисунок" r:id="rId4" imgW="1991003" imgH="1647619"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0" y="3933538"/>
                        <a:ext cx="3390900" cy="2859276"/>
                      </a:xfrm>
                      <a:prstGeom prst="rect">
                        <a:avLst/>
                      </a:prstGeom>
                      <a:noFill/>
                    </p:spPr>
                  </p:pic>
                </p:oleObj>
              </mc:Fallback>
            </mc:AlternateContent>
          </a:graphicData>
        </a:graphic>
      </p:graphicFrame>
    </p:spTree>
    <p:extLst>
      <p:ext uri="{BB962C8B-B14F-4D97-AF65-F5344CB8AC3E}">
        <p14:creationId xmlns:p14="http://schemas.microsoft.com/office/powerpoint/2010/main" val="3708223359"/>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ru-RU" sz="3200" dirty="0" err="1"/>
              <a:t>Особливості</a:t>
            </a:r>
            <a:r>
              <a:rPr lang="ru-RU" sz="3200" dirty="0"/>
              <a:t> систем </a:t>
            </a:r>
            <a:r>
              <a:rPr lang="ru-RU" sz="3200" dirty="0" err="1"/>
              <a:t>опалення</a:t>
            </a:r>
            <a:r>
              <a:rPr lang="ru-RU" sz="3200" dirty="0"/>
              <a:t> в </a:t>
            </a:r>
            <a:r>
              <a:rPr lang="ru-RU" sz="3200" dirty="0" err="1"/>
              <a:t>будівлях</a:t>
            </a:r>
            <a:r>
              <a:rPr lang="ru-RU" sz="3200" dirty="0"/>
              <a:t> </a:t>
            </a:r>
            <a:r>
              <a:rPr lang="ru-RU" sz="3200" dirty="0" err="1"/>
              <a:t>різного</a:t>
            </a:r>
            <a:r>
              <a:rPr lang="ru-RU" sz="3200" dirty="0"/>
              <a:t> </a:t>
            </a:r>
            <a:r>
              <a:rPr lang="ru-RU" sz="3200" dirty="0" err="1"/>
              <a:t>призначення</a:t>
            </a:r>
            <a:r>
              <a:rPr lang="ru-RU" sz="3200" dirty="0"/>
              <a:t> </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0" y="504794"/>
            <a:ext cx="12192000" cy="6232475"/>
          </a:xfrm>
          <a:prstGeom prst="rect">
            <a:avLst/>
          </a:prstGeom>
          <a:noFill/>
        </p:spPr>
        <p:txBody>
          <a:bodyPr wrap="square" rtlCol="0">
            <a:spAutoFit/>
          </a:bodyPr>
          <a:lstStyle/>
          <a:p>
            <a:r>
              <a:rPr lang="uk-UA" sz="1900" b="1" dirty="0"/>
              <a:t>Заклади дошкільної освіти. </a:t>
            </a:r>
            <a:r>
              <a:rPr lang="uk-UA" sz="1900" dirty="0"/>
              <a:t>Система опалення водяна з радіаторами, панелями та конвекторами за температури теплоносія не більше ніж 95 °С; при цьому температура поверхні захисної огорожі опалювального приладу та трубопроводу не повинна перевищувати 40 °С. У приміщеннях дитячих навчально-виховних закладів для опалювальних приладів, у тому числі панелей, слід передбачати захисні легкі дерев’яні, пластикові або металеві огорожі (не допускається використання деревостружкових та деревоволокнистих плит), для трубопроводів - теплову ізоляцію; у сходових клітках та вестибюлях для опалювальних пристроїв слід застосо­вувати огорожі із негорючих матеріалів</a:t>
            </a:r>
            <a:endParaRPr lang="ru-UA" sz="1900" dirty="0"/>
          </a:p>
          <a:p>
            <a:r>
              <a:rPr lang="uk-UA" sz="1900" dirty="0"/>
              <a:t>Температура поверхні підлоги ігрових, що розміщуються на першому поверсі, а також спалень та </a:t>
            </a:r>
            <a:r>
              <a:rPr lang="uk-UA" sz="1900" dirty="0" err="1"/>
              <a:t>роздягалень</a:t>
            </a:r>
            <a:r>
              <a:rPr lang="uk-UA" sz="1900" dirty="0"/>
              <a:t> для ослаблених дітей протягом опалювального періоду повинна бути 23 ± 1 °С за рахунок підігрівання підлоги. На поверхні обхідних доріжок басейну в період експлуатації повинна підтримуватися температура 27 ± 1 °С.</a:t>
            </a:r>
            <a:endParaRPr lang="ru-UA" sz="1900" dirty="0"/>
          </a:p>
          <a:p>
            <a:r>
              <a:rPr lang="uk-UA" sz="1900" b="1" dirty="0"/>
              <a:t>Заклади освіти. </a:t>
            </a:r>
            <a:r>
              <a:rPr lang="uk-UA" sz="1900" dirty="0"/>
              <a:t>Максимальна розрахункова температура теплоносія, який подається до опалювальних приладів закладів загальної середньої освіти, не повинна перевищувати 90 °С в двотрубних і 95 °С в однотрубних системах.</a:t>
            </a:r>
            <a:endParaRPr lang="ru-UA" sz="1900" dirty="0"/>
          </a:p>
          <a:p>
            <a:r>
              <a:rPr lang="uk-UA" sz="1900" dirty="0"/>
              <a:t>Системи опалення слід проектувати із змінним тепловим режимом, в яких необхідно забезпечувати залежне від погодних умов автоматичне регулювання теплового потоку системи опалення з додатковим його коригуванням за усередненою температурою внутрішнього повітря або за температурою повітря у характерному за призначенням будівлі приміщенні, що має найбільш питомі тепловтрати. Рекомендується застосовувати коригування за другим способом. За наявності самостійних систем, які обслуговують їдальню, навчальні майстерні та інші групи приміщень, регулятори теплового потоку за погодними умовами встановлюють безпосередньо на </a:t>
            </a:r>
            <a:r>
              <a:rPr lang="uk-UA" sz="1900" dirty="0" err="1"/>
              <a:t>відгалуженнях</a:t>
            </a:r>
            <a:r>
              <a:rPr lang="uk-UA" sz="1900" dirty="0"/>
              <a:t> до цих груп приміщень.</a:t>
            </a:r>
            <a:endParaRPr lang="ru-UA" sz="1900" dirty="0"/>
          </a:p>
          <a:p>
            <a:r>
              <a:rPr lang="uk-UA" sz="1900" dirty="0"/>
              <a:t>Окрім того, опалювальні прилади слід оснащати автоматичним регулятором температури повітря в приміщенні (терморегулятор або електронний регулятор витрати теплоносія).</a:t>
            </a:r>
            <a:endParaRPr lang="ru-UA" sz="1900" dirty="0"/>
          </a:p>
        </p:txBody>
      </p:sp>
    </p:spTree>
    <p:extLst>
      <p:ext uri="{BB962C8B-B14F-4D97-AF65-F5344CB8AC3E}">
        <p14:creationId xmlns:p14="http://schemas.microsoft.com/office/powerpoint/2010/main" val="1366510202"/>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ru-RU" sz="3200" dirty="0" err="1"/>
              <a:t>Особливості</a:t>
            </a:r>
            <a:r>
              <a:rPr lang="ru-RU" sz="3200" dirty="0"/>
              <a:t> систем </a:t>
            </a:r>
            <a:r>
              <a:rPr lang="ru-RU" sz="3200" dirty="0" err="1"/>
              <a:t>опалення</a:t>
            </a:r>
            <a:r>
              <a:rPr lang="ru-RU" sz="3200" dirty="0"/>
              <a:t> в </a:t>
            </a:r>
            <a:r>
              <a:rPr lang="ru-RU" sz="3200" dirty="0" err="1"/>
              <a:t>будівлях</a:t>
            </a:r>
            <a:r>
              <a:rPr lang="ru-RU" sz="3200" dirty="0"/>
              <a:t> </a:t>
            </a:r>
            <a:r>
              <a:rPr lang="ru-RU" sz="3200" dirty="0" err="1"/>
              <a:t>різного</a:t>
            </a:r>
            <a:r>
              <a:rPr lang="ru-RU" sz="3200" dirty="0"/>
              <a:t> </a:t>
            </a:r>
            <a:r>
              <a:rPr lang="ru-RU" sz="3200" dirty="0" err="1"/>
              <a:t>призначення</a:t>
            </a:r>
            <a:r>
              <a:rPr lang="ru-RU" sz="3200" dirty="0"/>
              <a:t> </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5638800" y="584775"/>
            <a:ext cx="6553200" cy="5847755"/>
          </a:xfrm>
          <a:prstGeom prst="rect">
            <a:avLst/>
          </a:prstGeom>
          <a:noFill/>
        </p:spPr>
        <p:txBody>
          <a:bodyPr wrap="square" rtlCol="0">
            <a:spAutoFit/>
          </a:bodyPr>
          <a:lstStyle/>
          <a:p>
            <a:r>
              <a:rPr lang="uk-UA" sz="2200" b="1" dirty="0"/>
              <a:t>Громадські будинки та споруди. </a:t>
            </a:r>
            <a:r>
              <a:rPr lang="uk-UA" sz="2200" dirty="0"/>
              <a:t>Система опалення водяна з радіаторами, панелями та конвекторами за температури теплоносія для двотрубних систем не більше ніж 95 °С; для однотрубних - не більше ніж 105 °С. Квартирна водяна з радіаторами або конвекторами за температури теплоносія не більше ніж 95 °С.</a:t>
            </a:r>
            <a:endParaRPr lang="ru-UA" sz="2200" dirty="0"/>
          </a:p>
          <a:p>
            <a:r>
              <a:rPr lang="uk-UA" sz="2200" b="1" dirty="0"/>
              <a:t>Житлові будинки. </a:t>
            </a:r>
            <a:r>
              <a:rPr lang="uk-UA" sz="2200" dirty="0"/>
              <a:t>Система опалення водяна з радіаторами, панелями та конвекторами за температури теплоносія для двотрубних систем не більше ніж 95 °С; для однотрубних - не більше ніж 105 °С. Квартирна водяна з радіаторами або конвекторами за температури теплоносія не більше ніж 95°С.</a:t>
            </a:r>
            <a:endParaRPr lang="ru-UA" sz="2200" dirty="0"/>
          </a:p>
          <a:p>
            <a:r>
              <a:rPr lang="uk-UA" sz="2200" b="1" dirty="0"/>
              <a:t>Важливо!</a:t>
            </a:r>
            <a:r>
              <a:rPr lang="uk-UA" sz="2200" dirty="0"/>
              <a:t> Чим краще утеплена будівля, тим меншою може бути температура теплоносія у системі опалення і меншими втрати у мережі.</a:t>
            </a:r>
            <a:endParaRPr lang="ru-UA" sz="2200" dirty="0"/>
          </a:p>
        </p:txBody>
      </p:sp>
      <p:sp>
        <p:nvSpPr>
          <p:cNvPr id="2" name="Rectangle 2">
            <a:extLst>
              <a:ext uri="{FF2B5EF4-FFF2-40B4-BE49-F238E27FC236}">
                <a16:creationId xmlns:a16="http://schemas.microsoft.com/office/drawing/2014/main" id="{6696D5B4-0FC7-4AD6-9B03-8E8B79EFBFB9}"/>
              </a:ext>
            </a:extLst>
          </p:cNvPr>
          <p:cNvSpPr>
            <a:spLocks noChangeArrowheads="1"/>
          </p:cNvSpPr>
          <p:nvPr/>
        </p:nvSpPr>
        <p:spPr bwMode="auto">
          <a:xfrm>
            <a:off x="-1" y="933449"/>
            <a:ext cx="15380677"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graphicFrame>
        <p:nvGraphicFramePr>
          <p:cNvPr id="3" name="Объект 2">
            <a:extLst>
              <a:ext uri="{FF2B5EF4-FFF2-40B4-BE49-F238E27FC236}">
                <a16:creationId xmlns:a16="http://schemas.microsoft.com/office/drawing/2014/main" id="{0CC17C21-18CB-49F8-AFF9-94D1660BABA7}"/>
              </a:ext>
            </a:extLst>
          </p:cNvPr>
          <p:cNvGraphicFramePr>
            <a:graphicFrameLocks noChangeAspect="1"/>
          </p:cNvGraphicFramePr>
          <p:nvPr>
            <p:extLst>
              <p:ext uri="{D42A27DB-BD31-4B8C-83A1-F6EECF244321}">
                <p14:modId xmlns:p14="http://schemas.microsoft.com/office/powerpoint/2010/main" val="3707146929"/>
              </p:ext>
            </p:extLst>
          </p:nvPr>
        </p:nvGraphicFramePr>
        <p:xfrm>
          <a:off x="0" y="933449"/>
          <a:ext cx="5391150" cy="4229979"/>
        </p:xfrm>
        <a:graphic>
          <a:graphicData uri="http://schemas.openxmlformats.org/presentationml/2006/ole">
            <mc:AlternateContent xmlns:mc="http://schemas.openxmlformats.org/markup-compatibility/2006">
              <mc:Choice xmlns:v="urn:schemas-microsoft-com:vml" Requires="v">
                <p:oleObj name="Точечный рисунок" r:id="rId2" imgW="4715533" imgH="3696216" progId="Paint.Picture">
                  <p:embed/>
                </p:oleObj>
              </mc:Choice>
              <mc:Fallback>
                <p:oleObj name="Точечный рисунок" r:id="rId2" imgW="4715533" imgH="3696216" progId="Paint.Picture">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33449"/>
                        <a:ext cx="5391150" cy="4229979"/>
                      </a:xfrm>
                      <a:prstGeom prst="rect">
                        <a:avLst/>
                      </a:prstGeom>
                      <a:noFill/>
                    </p:spPr>
                  </p:pic>
                </p:oleObj>
              </mc:Fallback>
            </mc:AlternateContent>
          </a:graphicData>
        </a:graphic>
      </p:graphicFrame>
    </p:spTree>
    <p:extLst>
      <p:ext uri="{BB962C8B-B14F-4D97-AF65-F5344CB8AC3E}">
        <p14:creationId xmlns:p14="http://schemas.microsoft.com/office/powerpoint/2010/main" val="1747761185"/>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742950" y="0"/>
            <a:ext cx="11811000" cy="584775"/>
          </a:xfrm>
          <a:prstGeom prst="rect">
            <a:avLst/>
          </a:prstGeom>
          <a:noFill/>
        </p:spPr>
        <p:txBody>
          <a:bodyPr wrap="square" rtlCol="0">
            <a:spAutoFit/>
          </a:bodyPr>
          <a:lstStyle/>
          <a:p>
            <a:pPr algn="ctr"/>
            <a:r>
              <a:rPr lang="uk-UA" sz="3200" dirty="0"/>
              <a:t>Сонячні системи. Теплові </a:t>
            </a:r>
            <a:r>
              <a:rPr lang="uk-UA" sz="3200" dirty="0" err="1"/>
              <a:t>геліосистеми</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6045834" y="505122"/>
            <a:ext cx="6006783" cy="6186309"/>
          </a:xfrm>
          <a:prstGeom prst="rect">
            <a:avLst/>
          </a:prstGeom>
          <a:noFill/>
        </p:spPr>
        <p:txBody>
          <a:bodyPr wrap="square" rtlCol="0">
            <a:spAutoFit/>
          </a:bodyPr>
          <a:lstStyle/>
          <a:p>
            <a:r>
              <a:rPr lang="uk-UA" sz="2200" dirty="0" err="1">
                <a:latin typeface="+mj-lt"/>
              </a:rPr>
              <a:t>Геліотермальні</a:t>
            </a:r>
            <a:r>
              <a:rPr lang="uk-UA" sz="2200" dirty="0">
                <a:latin typeface="+mj-lt"/>
              </a:rPr>
              <a:t> системи перетворюють енергію сонячного опромінювання теплову з подальшим її використанням для опалення будинків та гарячого водопостачання. </a:t>
            </a:r>
          </a:p>
          <a:p>
            <a:r>
              <a:rPr lang="uk-UA" sz="2200" dirty="0">
                <a:latin typeface="+mj-lt"/>
              </a:rPr>
              <a:t>Система складається з </a:t>
            </a:r>
            <a:r>
              <a:rPr lang="uk-UA" sz="2200" dirty="0" err="1">
                <a:latin typeface="+mj-lt"/>
              </a:rPr>
              <a:t>геліоприймача</a:t>
            </a:r>
            <a:r>
              <a:rPr lang="uk-UA" sz="2200" dirty="0">
                <a:latin typeface="+mj-lt"/>
              </a:rPr>
              <a:t>–</a:t>
            </a:r>
            <a:r>
              <a:rPr lang="uk-UA" sz="2200" dirty="0" err="1">
                <a:latin typeface="+mj-lt"/>
              </a:rPr>
              <a:t>колектора</a:t>
            </a:r>
            <a:r>
              <a:rPr lang="uk-UA" sz="2200" dirty="0">
                <a:latin typeface="+mj-lt"/>
              </a:rPr>
              <a:t>, комунікаційної мережі, накопичувача-акумулятора, допоміжного обладнання (насосного, керуючого, запобіжного та ін. ). Теплові </a:t>
            </a:r>
            <a:r>
              <a:rPr lang="uk-UA" sz="2200" dirty="0" err="1">
                <a:latin typeface="+mj-lt"/>
              </a:rPr>
              <a:t>геліосистеми</a:t>
            </a:r>
            <a:r>
              <a:rPr lang="uk-UA" sz="2200" dirty="0">
                <a:latin typeface="+mj-lt"/>
              </a:rPr>
              <a:t> можуть бути частиною </a:t>
            </a:r>
            <a:r>
              <a:rPr lang="uk-UA" sz="2200" dirty="0" err="1">
                <a:latin typeface="+mj-lt"/>
              </a:rPr>
              <a:t>бівалентної</a:t>
            </a:r>
            <a:r>
              <a:rPr lang="uk-UA" sz="2200" dirty="0">
                <a:latin typeface="+mj-lt"/>
              </a:rPr>
              <a:t> системи опалення при наявності іншого генератора теплоти (</a:t>
            </a:r>
            <a:r>
              <a:rPr lang="uk-UA" sz="2200" dirty="0" err="1">
                <a:latin typeface="+mj-lt"/>
              </a:rPr>
              <a:t>електрокотел</a:t>
            </a:r>
            <a:r>
              <a:rPr lang="uk-UA" sz="2200" dirty="0">
                <a:latin typeface="+mj-lt"/>
              </a:rPr>
              <a:t> та ін.).</a:t>
            </a:r>
          </a:p>
          <a:p>
            <a:r>
              <a:rPr lang="uk-UA" sz="2200" dirty="0">
                <a:latin typeface="+mj-lt"/>
              </a:rPr>
              <a:t>Основним елементом такої системи є сонячні колектори, що перетворюють енергію сонячного опромінювання.</a:t>
            </a:r>
          </a:p>
          <a:p>
            <a:r>
              <a:rPr lang="uk-UA" sz="2200" dirty="0">
                <a:latin typeface="+mj-lt"/>
              </a:rPr>
              <a:t>Типи </a:t>
            </a:r>
            <a:r>
              <a:rPr lang="uk-UA" sz="2200" dirty="0" err="1">
                <a:latin typeface="+mj-lt"/>
              </a:rPr>
              <a:t>геліоколекторів</a:t>
            </a:r>
            <a:r>
              <a:rPr lang="uk-UA" sz="2200" dirty="0">
                <a:latin typeface="+mj-lt"/>
              </a:rPr>
              <a:t>:  Лінійний концентратор;</a:t>
            </a:r>
          </a:p>
          <a:p>
            <a:r>
              <a:rPr lang="uk-UA" sz="2200" dirty="0">
                <a:latin typeface="+mj-lt"/>
              </a:rPr>
              <a:t>  Плоский тепловий колектор, Вакуумні трубчасті колектори.</a:t>
            </a:r>
          </a:p>
        </p:txBody>
      </p:sp>
      <p:pic>
        <p:nvPicPr>
          <p:cNvPr id="4" name="Рисунок 3" descr="сканирование0023">
            <a:extLst>
              <a:ext uri="{FF2B5EF4-FFF2-40B4-BE49-F238E27FC236}">
                <a16:creationId xmlns:a16="http://schemas.microsoft.com/office/drawing/2014/main" id="{D294FD3D-5632-46B3-930F-65E31513C1BC}"/>
              </a:ext>
            </a:extLst>
          </p:cNvPr>
          <p:cNvPicPr/>
          <p:nvPr/>
        </p:nvPicPr>
        <p:blipFill>
          <a:blip r:embed="rId2">
            <a:lum bright="20000" contrast="20000"/>
            <a:extLst>
              <a:ext uri="{28A0092B-C50C-407E-A947-70E740481C1C}">
                <a14:useLocalDpi xmlns:a14="http://schemas.microsoft.com/office/drawing/2010/main" val="0"/>
              </a:ext>
            </a:extLst>
          </a:blip>
          <a:srcRect l="39268" t="71607" r="33081" b="3693"/>
          <a:stretch>
            <a:fillRect/>
          </a:stretch>
        </p:blipFill>
        <p:spPr bwMode="auto">
          <a:xfrm>
            <a:off x="241617" y="584775"/>
            <a:ext cx="4292283" cy="2425125"/>
          </a:xfrm>
          <a:prstGeom prst="rect">
            <a:avLst/>
          </a:prstGeom>
          <a:noFill/>
          <a:ln w="9525">
            <a:noFill/>
            <a:miter lim="800000"/>
            <a:headEnd/>
            <a:tailEnd/>
          </a:ln>
        </p:spPr>
      </p:pic>
      <p:pic>
        <p:nvPicPr>
          <p:cNvPr id="5" name="Рисунок 4">
            <a:extLst>
              <a:ext uri="{FF2B5EF4-FFF2-40B4-BE49-F238E27FC236}">
                <a16:creationId xmlns:a16="http://schemas.microsoft.com/office/drawing/2014/main" id="{98EEA6FB-45C3-444B-85F8-8B47E33EA838}"/>
              </a:ext>
            </a:extLst>
          </p:cNvPr>
          <p:cNvPicPr/>
          <p:nvPr/>
        </p:nvPicPr>
        <p:blipFill>
          <a:blip r:embed="rId3">
            <a:grayscl/>
          </a:blip>
          <a:srcRect/>
          <a:stretch>
            <a:fillRect/>
          </a:stretch>
        </p:blipFill>
        <p:spPr bwMode="auto">
          <a:xfrm>
            <a:off x="0" y="3429000"/>
            <a:ext cx="3339783" cy="3285807"/>
          </a:xfrm>
          <a:prstGeom prst="rect">
            <a:avLst/>
          </a:prstGeom>
          <a:noFill/>
          <a:ln w="9525">
            <a:noFill/>
            <a:miter lim="800000"/>
            <a:headEnd/>
            <a:tailEnd/>
          </a:ln>
        </p:spPr>
      </p:pic>
      <p:pic>
        <p:nvPicPr>
          <p:cNvPr id="8" name="Рисунок 7" descr="01">
            <a:extLst>
              <a:ext uri="{FF2B5EF4-FFF2-40B4-BE49-F238E27FC236}">
                <a16:creationId xmlns:a16="http://schemas.microsoft.com/office/drawing/2014/main" id="{8EB2DA55-056A-43F1-82C7-8C229FCD61EF}"/>
              </a:ext>
            </a:extLst>
          </p:cNvPr>
          <p:cNvPicPr/>
          <p:nvPr/>
        </p:nvPicPr>
        <p:blipFill>
          <a:blip r:embed="rId4"/>
          <a:srcRect/>
          <a:stretch>
            <a:fillRect/>
          </a:stretch>
        </p:blipFill>
        <p:spPr bwMode="auto">
          <a:xfrm>
            <a:off x="3193733" y="3940417"/>
            <a:ext cx="2680334" cy="2262972"/>
          </a:xfrm>
          <a:prstGeom prst="rect">
            <a:avLst/>
          </a:prstGeom>
          <a:noFill/>
          <a:ln w="9525">
            <a:noFill/>
            <a:miter lim="800000"/>
            <a:headEnd/>
            <a:tailEnd/>
          </a:ln>
        </p:spPr>
      </p:pic>
    </p:spTree>
    <p:extLst>
      <p:ext uri="{BB962C8B-B14F-4D97-AF65-F5344CB8AC3E}">
        <p14:creationId xmlns:p14="http://schemas.microsoft.com/office/powerpoint/2010/main" val="531699122"/>
      </p:ext>
    </p:extLst>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uk-UA" sz="3200" dirty="0" err="1"/>
              <a:t>Фотоэлектричні</a:t>
            </a:r>
            <a:r>
              <a:rPr lang="uk-UA" sz="3200" dirty="0"/>
              <a:t> системи</a:t>
            </a:r>
          </a:p>
        </p:txBody>
      </p:sp>
      <p:sp>
        <p:nvSpPr>
          <p:cNvPr id="7" name="TextBox 6">
            <a:extLst>
              <a:ext uri="{FF2B5EF4-FFF2-40B4-BE49-F238E27FC236}">
                <a16:creationId xmlns:a16="http://schemas.microsoft.com/office/drawing/2014/main" id="{09B31D6A-4971-42CC-B7D7-B7C5912F3BF0}"/>
              </a:ext>
            </a:extLst>
          </p:cNvPr>
          <p:cNvSpPr txBox="1"/>
          <p:nvPr/>
        </p:nvSpPr>
        <p:spPr>
          <a:xfrm>
            <a:off x="7181850" y="584775"/>
            <a:ext cx="5010150" cy="5909310"/>
          </a:xfrm>
          <a:prstGeom prst="rect">
            <a:avLst/>
          </a:prstGeom>
          <a:noFill/>
        </p:spPr>
        <p:txBody>
          <a:bodyPr wrap="square" rtlCol="0">
            <a:spAutoFit/>
          </a:bodyPr>
          <a:lstStyle/>
          <a:p>
            <a:r>
              <a:rPr lang="uk-UA" sz="2100" dirty="0"/>
              <a:t>Фотоелектричні панелі (</a:t>
            </a:r>
            <a:r>
              <a:rPr lang="uk-UA" sz="2100" i="1" dirty="0" err="1"/>
              <a:t>Photovoltaic</a:t>
            </a:r>
            <a:r>
              <a:rPr lang="uk-UA" sz="2100" i="1" dirty="0"/>
              <a:t> </a:t>
            </a:r>
            <a:r>
              <a:rPr lang="uk-UA" sz="2100" i="1" dirty="0" err="1"/>
              <a:t>Panels</a:t>
            </a:r>
            <a:r>
              <a:rPr lang="uk-UA" sz="2100" i="1" dirty="0"/>
              <a:t>, PV</a:t>
            </a:r>
            <a:r>
              <a:rPr lang="uk-UA" sz="2100" dirty="0"/>
              <a:t>) перетворюють енергію сонячного опромінювання на електричну.</a:t>
            </a:r>
            <a:endParaRPr lang="ru-UA" sz="2100" dirty="0"/>
          </a:p>
          <a:p>
            <a:r>
              <a:rPr lang="uk-UA" sz="2100" dirty="0"/>
              <a:t>До складу системи входять панелі, інвертори та контролери, акумулятори. Система може працювати як </a:t>
            </a:r>
            <a:r>
              <a:rPr lang="uk-UA" sz="2100" dirty="0" err="1"/>
              <a:t>автономно</a:t>
            </a:r>
            <a:r>
              <a:rPr lang="uk-UA" sz="2100" dirty="0"/>
              <a:t>, так і з підключенням до централізованої мережі. Найчастіше використовуються кремнієві </a:t>
            </a:r>
            <a:r>
              <a:rPr lang="uk-UA" sz="2100" dirty="0" err="1"/>
              <a:t>моно</a:t>
            </a:r>
            <a:r>
              <a:rPr lang="uk-UA" sz="2100" dirty="0"/>
              <a:t>- та полікристалічні панелі, </a:t>
            </a:r>
            <a:r>
              <a:rPr lang="uk-UA" sz="2100" dirty="0" err="1"/>
              <a:t>тонкоплівкові</a:t>
            </a:r>
            <a:r>
              <a:rPr lang="uk-UA" sz="2100" dirty="0"/>
              <a:t>. </a:t>
            </a:r>
            <a:endParaRPr lang="ru-UA" sz="2100" dirty="0"/>
          </a:p>
          <a:p>
            <a:r>
              <a:rPr lang="uk-UA" sz="2100" dirty="0"/>
              <a:t>Найчастіше фотоелектрична панель виконується на жорсткому контурі, непрозорі, з захищеним зворотнім боком.</a:t>
            </a:r>
            <a:endParaRPr lang="ru-UA" sz="2100" dirty="0"/>
          </a:p>
          <a:p>
            <a:r>
              <a:rPr lang="uk-UA" sz="2100" dirty="0"/>
              <a:t>Можуть встановлюватись на дахах, фасадах будинку, на додаткових конструкціях або суміщено з огороджувальними конструкціями будинку</a:t>
            </a:r>
            <a:endParaRPr lang="uk-UA" sz="2100" dirty="0">
              <a:latin typeface="+mj-lt"/>
            </a:endParaRPr>
          </a:p>
        </p:txBody>
      </p:sp>
      <p:pic>
        <p:nvPicPr>
          <p:cNvPr id="5" name="Рисунок 4" descr="Обзор фотоэлектрической черепицы">
            <a:extLst>
              <a:ext uri="{FF2B5EF4-FFF2-40B4-BE49-F238E27FC236}">
                <a16:creationId xmlns:a16="http://schemas.microsoft.com/office/drawing/2014/main" id="{293EAE95-658F-47F0-AF8E-6959CF777E4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5575" y="828039"/>
            <a:ext cx="6854825" cy="4753611"/>
          </a:xfrm>
          <a:prstGeom prst="rect">
            <a:avLst/>
          </a:prstGeom>
          <a:noFill/>
          <a:ln>
            <a:noFill/>
          </a:ln>
        </p:spPr>
      </p:pic>
    </p:spTree>
    <p:extLst>
      <p:ext uri="{BB962C8B-B14F-4D97-AF65-F5344CB8AC3E}">
        <p14:creationId xmlns:p14="http://schemas.microsoft.com/office/powerpoint/2010/main" val="3850256327"/>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ru-RU" sz="3200" dirty="0" err="1"/>
              <a:t>Загальні</a:t>
            </a:r>
            <a:r>
              <a:rPr lang="ru-RU" sz="3200" dirty="0"/>
              <a:t> </a:t>
            </a:r>
            <a:r>
              <a:rPr lang="ru-RU" sz="3200" dirty="0" err="1"/>
              <a:t>вимоги</a:t>
            </a:r>
            <a:r>
              <a:rPr lang="ru-RU" sz="3200" dirty="0"/>
              <a:t> до </a:t>
            </a:r>
            <a:r>
              <a:rPr lang="ru-RU" sz="3200" dirty="0" err="1"/>
              <a:t>розташування</a:t>
            </a:r>
            <a:r>
              <a:rPr lang="ru-RU" sz="3200" dirty="0"/>
              <a:t> </a:t>
            </a:r>
            <a:r>
              <a:rPr lang="ru-RU" sz="3200" dirty="0" err="1"/>
              <a:t>геліоситем</a:t>
            </a:r>
            <a:endParaRPr lang="uk-UA" sz="3200" dirty="0"/>
          </a:p>
        </p:txBody>
      </p:sp>
      <p:sp>
        <p:nvSpPr>
          <p:cNvPr id="7" name="TextBox 6">
            <a:extLst>
              <a:ext uri="{FF2B5EF4-FFF2-40B4-BE49-F238E27FC236}">
                <a16:creationId xmlns:a16="http://schemas.microsoft.com/office/drawing/2014/main" id="{09B31D6A-4971-42CC-B7D7-B7C5912F3BF0}"/>
              </a:ext>
            </a:extLst>
          </p:cNvPr>
          <p:cNvSpPr txBox="1"/>
          <p:nvPr/>
        </p:nvSpPr>
        <p:spPr>
          <a:xfrm>
            <a:off x="190500" y="693300"/>
            <a:ext cx="12001500" cy="5909310"/>
          </a:xfrm>
          <a:prstGeom prst="rect">
            <a:avLst/>
          </a:prstGeom>
          <a:noFill/>
        </p:spPr>
        <p:txBody>
          <a:bodyPr wrap="square" rtlCol="0">
            <a:spAutoFit/>
          </a:bodyPr>
          <a:lstStyle/>
          <a:p>
            <a:r>
              <a:rPr lang="uk-UA" dirty="0"/>
              <a:t>Найбільш ефективним отримання прямої сонячної енергії на поверхні відбувається при розташуванні її під прямим кутом до сонячних променів.</a:t>
            </a:r>
            <a:endParaRPr lang="ru-UA" dirty="0"/>
          </a:p>
          <a:p>
            <a:r>
              <a:rPr lang="uk-UA" dirty="0"/>
              <a:t>Тому, при використанні прямої сонячної радіації кут нахилу поверхні </a:t>
            </a:r>
            <a:r>
              <a:rPr lang="uk-UA" dirty="0" err="1"/>
              <a:t>геліоколектора</a:t>
            </a:r>
            <a:r>
              <a:rPr lang="uk-UA" dirty="0"/>
              <a:t> визначається відповідно до куту падіння сонячних променів, що залежить від широти місцевості будівництва. </a:t>
            </a:r>
            <a:endParaRPr lang="ru-UA" dirty="0"/>
          </a:p>
          <a:p>
            <a:r>
              <a:rPr lang="uk-UA" dirty="0"/>
              <a:t>Для максимальної ефективності </a:t>
            </a:r>
            <a:r>
              <a:rPr lang="uk-UA" dirty="0" err="1"/>
              <a:t>геліоколекторів</a:t>
            </a:r>
            <a:r>
              <a:rPr lang="uk-UA" dirty="0"/>
              <a:t> їх поглинаючі поверхні повинні бути орієнтовані на південь, відхилення від південної орієнтації більше ніж на 20</a:t>
            </a:r>
            <a:r>
              <a:rPr lang="uk-UA" baseline="30000" dirty="0"/>
              <a:t>o</a:t>
            </a:r>
            <a:r>
              <a:rPr lang="uk-UA" dirty="0"/>
              <a:t> спричинить зачне падіння ефективності </a:t>
            </a:r>
            <a:r>
              <a:rPr lang="uk-UA" dirty="0" err="1"/>
              <a:t>геліоколектору</a:t>
            </a:r>
            <a:r>
              <a:rPr lang="uk-UA" dirty="0"/>
              <a:t>.</a:t>
            </a:r>
            <a:endParaRPr lang="ru-UA" dirty="0"/>
          </a:p>
          <a:p>
            <a:r>
              <a:rPr lang="uk-UA" dirty="0"/>
              <a:t>Для сучасних систем можлива орієнтація на схід та захід (більш рівно виробляється </a:t>
            </a:r>
            <a:r>
              <a:rPr lang="uk-UA" dirty="0" err="1"/>
              <a:t>сонечна</a:t>
            </a:r>
            <a:r>
              <a:rPr lang="uk-UA" dirty="0"/>
              <a:t> енергія). </a:t>
            </a:r>
            <a:r>
              <a:rPr lang="uk-UA" dirty="0" err="1"/>
              <a:t>Ескплуатація</a:t>
            </a:r>
            <a:r>
              <a:rPr lang="uk-UA" dirty="0"/>
              <a:t> площі більш ефективне.</a:t>
            </a:r>
            <a:endParaRPr lang="ru-UA" dirty="0"/>
          </a:p>
          <a:p>
            <a:r>
              <a:rPr lang="uk-UA" dirty="0"/>
              <a:t>Площа, кількість та тип колекторів визначаються залежно від задачі, що вирішується при проектуванні – включення до системи гарячого водопостачання, обігріву - для теплових колекторів; електропостачання - для фотоелектричних колекторів, сезонне чи цілорічне використання; визначення потреб енергоспоживання.</a:t>
            </a:r>
            <a:endParaRPr lang="ru-UA" dirty="0"/>
          </a:p>
          <a:p>
            <a:r>
              <a:rPr lang="uk-UA" dirty="0"/>
              <a:t>Об’єднання кількох </a:t>
            </a:r>
            <a:r>
              <a:rPr lang="uk-UA" dirty="0" err="1"/>
              <a:t>геліоколекторів</a:t>
            </a:r>
            <a:r>
              <a:rPr lang="uk-UA" dirty="0"/>
              <a:t> утворює </a:t>
            </a:r>
            <a:r>
              <a:rPr lang="uk-UA" dirty="0" err="1"/>
              <a:t>геліополе</a:t>
            </a:r>
            <a:r>
              <a:rPr lang="uk-UA" dirty="0"/>
              <a:t>.</a:t>
            </a:r>
            <a:endParaRPr lang="ru-UA" dirty="0"/>
          </a:p>
          <a:p>
            <a:r>
              <a:rPr lang="uk-UA" dirty="0"/>
              <a:t>Розташування </a:t>
            </a:r>
            <a:r>
              <a:rPr lang="uk-UA" dirty="0" err="1"/>
              <a:t>геліоколекторів</a:t>
            </a:r>
            <a:r>
              <a:rPr lang="uk-UA" dirty="0"/>
              <a:t> можливо окремо від будинку на ділянці та безпосередньо на будинку.</a:t>
            </a:r>
            <a:endParaRPr lang="ru-UA" dirty="0"/>
          </a:p>
          <a:p>
            <a:r>
              <a:rPr lang="uk-UA" dirty="0"/>
              <a:t>Варіанти розташування </a:t>
            </a:r>
            <a:r>
              <a:rPr lang="uk-UA" dirty="0" err="1"/>
              <a:t>геліоколекторів</a:t>
            </a:r>
            <a:r>
              <a:rPr lang="uk-UA" dirty="0"/>
              <a:t> на будинку:</a:t>
            </a:r>
            <a:endParaRPr lang="ru-UA" dirty="0"/>
          </a:p>
          <a:p>
            <a:pPr lvl="0"/>
            <a:r>
              <a:rPr lang="uk-UA" dirty="0"/>
              <a:t>прибудовано - на додатково облаштованих конструкціях;</a:t>
            </a:r>
            <a:endParaRPr lang="ru-UA" dirty="0"/>
          </a:p>
          <a:p>
            <a:pPr lvl="0"/>
            <a:r>
              <a:rPr lang="uk-UA" dirty="0"/>
              <a:t>вбудовано з включенням його до конструкції будинку (дах, покриття, фасад, навіси, погодження балконів та інше). </a:t>
            </a:r>
            <a:endParaRPr lang="ru-UA" dirty="0"/>
          </a:p>
          <a:p>
            <a:r>
              <a:rPr lang="uk-UA" dirty="0"/>
              <a:t>Найбільш поширений варіант розміщення </a:t>
            </a:r>
            <a:r>
              <a:rPr lang="uk-UA" dirty="0" err="1"/>
              <a:t>геліоколекторів</a:t>
            </a:r>
            <a:r>
              <a:rPr lang="uk-UA" dirty="0"/>
              <a:t> - на будинку з використанням додаткових конструкцій. </a:t>
            </a:r>
            <a:endParaRPr lang="ru-UA" dirty="0"/>
          </a:p>
          <a:p>
            <a:r>
              <a:rPr lang="uk-UA" dirty="0"/>
              <a:t>На скатному даху встановлення </a:t>
            </a:r>
            <a:r>
              <a:rPr lang="uk-UA" dirty="0" err="1"/>
              <a:t>геліоколекторів</a:t>
            </a:r>
            <a:r>
              <a:rPr lang="uk-UA" dirty="0"/>
              <a:t> </a:t>
            </a:r>
            <a:r>
              <a:rPr lang="uk-UA" dirty="0" err="1"/>
              <a:t>начастіше</a:t>
            </a:r>
            <a:r>
              <a:rPr lang="uk-UA" dirty="0"/>
              <a:t> здійснюється паралельно даху на окремих монтажних кріпленнях поверх покриття даху.</a:t>
            </a:r>
            <a:endParaRPr lang="ru-UA" dirty="0"/>
          </a:p>
          <a:p>
            <a:r>
              <a:rPr lang="uk-UA" dirty="0"/>
              <a:t>Розташування колекторів на плоскому даху на опорних конструкціях </a:t>
            </a:r>
            <a:r>
              <a:rPr lang="uk-UA" dirty="0" err="1"/>
              <a:t>геліосистеми</a:t>
            </a:r>
            <a:r>
              <a:rPr lang="uk-UA" dirty="0"/>
              <a:t> має забезпечувати доступ для технологічного обслуговування та запобігати затінюванню наступного ряду колекторів. </a:t>
            </a:r>
            <a:endParaRPr lang="ru-UA" dirty="0"/>
          </a:p>
        </p:txBody>
      </p:sp>
    </p:spTree>
    <p:extLst>
      <p:ext uri="{BB962C8B-B14F-4D97-AF65-F5344CB8AC3E}">
        <p14:creationId xmlns:p14="http://schemas.microsoft.com/office/powerpoint/2010/main" val="1725355675"/>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uk-UA" sz="3200" dirty="0"/>
              <a:t>Приклади змонтованих систем</a:t>
            </a:r>
          </a:p>
        </p:txBody>
      </p:sp>
      <p:pic>
        <p:nvPicPr>
          <p:cNvPr id="10" name="Рисунок 9">
            <a:extLst>
              <a:ext uri="{FF2B5EF4-FFF2-40B4-BE49-F238E27FC236}">
                <a16:creationId xmlns:a16="http://schemas.microsoft.com/office/drawing/2014/main" id="{6BA44E48-0342-4378-A467-6D473C964707}"/>
              </a:ext>
            </a:extLst>
          </p:cNvPr>
          <p:cNvPicPr/>
          <p:nvPr/>
        </p:nvPicPr>
        <p:blipFill>
          <a:blip r:embed="rId2" cstate="print"/>
          <a:srcRect/>
          <a:stretch>
            <a:fillRect/>
          </a:stretch>
        </p:blipFill>
        <p:spPr bwMode="auto">
          <a:xfrm>
            <a:off x="190500" y="584775"/>
            <a:ext cx="3733800" cy="2577525"/>
          </a:xfrm>
          <a:prstGeom prst="rect">
            <a:avLst/>
          </a:prstGeom>
          <a:noFill/>
          <a:ln w="9525">
            <a:noFill/>
            <a:miter lim="800000"/>
            <a:headEnd/>
            <a:tailEnd/>
          </a:ln>
        </p:spPr>
      </p:pic>
      <p:pic>
        <p:nvPicPr>
          <p:cNvPr id="11" name="Рисунок 10">
            <a:extLst>
              <a:ext uri="{FF2B5EF4-FFF2-40B4-BE49-F238E27FC236}">
                <a16:creationId xmlns:a16="http://schemas.microsoft.com/office/drawing/2014/main" id="{4E9898AA-ABE3-42F1-A535-AF186EAECB6B}"/>
              </a:ext>
            </a:extLst>
          </p:cNvPr>
          <p:cNvPicPr/>
          <p:nvPr/>
        </p:nvPicPr>
        <p:blipFill>
          <a:blip r:embed="rId3" cstate="print"/>
          <a:srcRect/>
          <a:stretch>
            <a:fillRect/>
          </a:stretch>
        </p:blipFill>
        <p:spPr bwMode="auto">
          <a:xfrm>
            <a:off x="175577" y="3429000"/>
            <a:ext cx="3748723" cy="2866451"/>
          </a:xfrm>
          <a:prstGeom prst="rect">
            <a:avLst/>
          </a:prstGeom>
          <a:noFill/>
          <a:ln w="9525">
            <a:noFill/>
            <a:miter lim="800000"/>
            <a:headEnd/>
            <a:tailEnd/>
          </a:ln>
        </p:spPr>
      </p:pic>
      <p:pic>
        <p:nvPicPr>
          <p:cNvPr id="12" name="Рисунок 11">
            <a:extLst>
              <a:ext uri="{FF2B5EF4-FFF2-40B4-BE49-F238E27FC236}">
                <a16:creationId xmlns:a16="http://schemas.microsoft.com/office/drawing/2014/main" id="{932A46C0-ED8F-4FBE-9DB5-5208F8393EE8}"/>
              </a:ext>
            </a:extLst>
          </p:cNvPr>
          <p:cNvPicPr/>
          <p:nvPr/>
        </p:nvPicPr>
        <p:blipFill>
          <a:blip r:embed="rId4">
            <a:extLst>
              <a:ext uri="{28A0092B-C50C-407E-A947-70E740481C1C}">
                <a14:useLocalDpi xmlns:a14="http://schemas.microsoft.com/office/drawing/2010/main" val="0"/>
              </a:ext>
            </a:extLst>
          </a:blip>
          <a:stretch>
            <a:fillRect/>
          </a:stretch>
        </p:blipFill>
        <p:spPr>
          <a:xfrm>
            <a:off x="4473574" y="814584"/>
            <a:ext cx="7356475" cy="3909815"/>
          </a:xfrm>
          <a:prstGeom prst="rect">
            <a:avLst/>
          </a:prstGeom>
        </p:spPr>
      </p:pic>
      <p:sp>
        <p:nvSpPr>
          <p:cNvPr id="2" name="Прямоугольник 1">
            <a:extLst>
              <a:ext uri="{FF2B5EF4-FFF2-40B4-BE49-F238E27FC236}">
                <a16:creationId xmlns:a16="http://schemas.microsoft.com/office/drawing/2014/main" id="{8D5251AE-8825-4F3D-9261-E5CB6923A258}"/>
              </a:ext>
            </a:extLst>
          </p:cNvPr>
          <p:cNvSpPr/>
          <p:nvPr/>
        </p:nvSpPr>
        <p:spPr>
          <a:xfrm>
            <a:off x="4224992" y="5858750"/>
            <a:ext cx="4780091" cy="369332"/>
          </a:xfrm>
          <a:prstGeom prst="rect">
            <a:avLst/>
          </a:prstGeom>
        </p:spPr>
        <p:txBody>
          <a:bodyPr wrap="none">
            <a:spAutoFit/>
          </a:bodyPr>
          <a:lstStyle/>
          <a:p>
            <a:r>
              <a:rPr lang="uk-UA" dirty="0">
                <a:latin typeface="Calibri" panose="020F0502020204030204" pitchFamily="34" charset="0"/>
                <a:ea typeface="Calibri" panose="020F0502020204030204" pitchFamily="34" charset="0"/>
                <a:cs typeface="Times New Roman" panose="02020603050405020304" pitchFamily="18" charset="0"/>
              </a:rPr>
              <a:t>Фото з будинку по вул. Щербаківського, </a:t>
            </a:r>
            <a:r>
              <a:rPr lang="uk-UA" dirty="0" err="1">
                <a:latin typeface="Calibri" panose="020F0502020204030204" pitchFamily="34" charset="0"/>
                <a:ea typeface="Calibri" panose="020F0502020204030204" pitchFamily="34" charset="0"/>
                <a:cs typeface="Times New Roman" panose="02020603050405020304" pitchFamily="18" charset="0"/>
              </a:rPr>
              <a:t>м.Київ</a:t>
            </a:r>
            <a:endParaRPr lang="ru-UA" dirty="0"/>
          </a:p>
        </p:txBody>
      </p:sp>
      <p:sp>
        <p:nvSpPr>
          <p:cNvPr id="3" name="Прямоугольник 2">
            <a:extLst>
              <a:ext uri="{FF2B5EF4-FFF2-40B4-BE49-F238E27FC236}">
                <a16:creationId xmlns:a16="http://schemas.microsoft.com/office/drawing/2014/main" id="{4884C554-3F39-4E50-8680-6840BA177652}"/>
              </a:ext>
            </a:extLst>
          </p:cNvPr>
          <p:cNvSpPr/>
          <p:nvPr/>
        </p:nvSpPr>
        <p:spPr>
          <a:xfrm>
            <a:off x="7376073" y="4724399"/>
            <a:ext cx="4453976" cy="369332"/>
          </a:xfrm>
          <a:prstGeom prst="rect">
            <a:avLst/>
          </a:prstGeom>
        </p:spPr>
        <p:txBody>
          <a:bodyPr wrap="none">
            <a:spAutoFit/>
          </a:bodyPr>
          <a:lstStyle/>
          <a:p>
            <a:r>
              <a:rPr lang="uk-UA" dirty="0">
                <a:latin typeface="Calibri" panose="020F0502020204030204" pitchFamily="34" charset="0"/>
                <a:ea typeface="Calibri" panose="020F0502020204030204" pitchFamily="34" charset="0"/>
                <a:cs typeface="Times New Roman" panose="02020603050405020304" pitchFamily="18" charset="0"/>
              </a:rPr>
              <a:t>Встановлення колекторів на похилому даху</a:t>
            </a:r>
            <a:endParaRPr lang="ru-UA" dirty="0"/>
          </a:p>
        </p:txBody>
      </p:sp>
    </p:spTree>
    <p:extLst>
      <p:ext uri="{BB962C8B-B14F-4D97-AF65-F5344CB8AC3E}">
        <p14:creationId xmlns:p14="http://schemas.microsoft.com/office/powerpoint/2010/main" val="2247446622"/>
      </p:ext>
    </p:extLst>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uk-UA" sz="3200" dirty="0"/>
              <a:t>Електрика. Проникнення герметичного шару</a:t>
            </a:r>
          </a:p>
        </p:txBody>
      </p:sp>
      <p:sp>
        <p:nvSpPr>
          <p:cNvPr id="7" name="TextBox 6">
            <a:extLst>
              <a:ext uri="{FF2B5EF4-FFF2-40B4-BE49-F238E27FC236}">
                <a16:creationId xmlns:a16="http://schemas.microsoft.com/office/drawing/2014/main" id="{09B31D6A-4971-42CC-B7D7-B7C5912F3BF0}"/>
              </a:ext>
            </a:extLst>
          </p:cNvPr>
          <p:cNvSpPr txBox="1"/>
          <p:nvPr/>
        </p:nvSpPr>
        <p:spPr>
          <a:xfrm>
            <a:off x="7372350" y="984825"/>
            <a:ext cx="4629150" cy="3139321"/>
          </a:xfrm>
          <a:prstGeom prst="rect">
            <a:avLst/>
          </a:prstGeom>
          <a:noFill/>
        </p:spPr>
        <p:txBody>
          <a:bodyPr wrap="square" rtlCol="0">
            <a:spAutoFit/>
          </a:bodyPr>
          <a:lstStyle/>
          <a:p>
            <a:r>
              <a:rPr lang="uk-UA" sz="2200" dirty="0">
                <a:latin typeface="+mj-lt"/>
              </a:rPr>
              <a:t>При перетині герметичних </a:t>
            </a:r>
            <a:r>
              <a:rPr lang="uk-UA" sz="2200" dirty="0" err="1">
                <a:latin typeface="+mj-lt"/>
              </a:rPr>
              <a:t>огороджуючих</a:t>
            </a:r>
            <a:r>
              <a:rPr lang="uk-UA" sz="2200" dirty="0">
                <a:latin typeface="+mj-lt"/>
              </a:rPr>
              <a:t> конструкцій інженерними мережами (електричні кабелі, вентиляційні повітропроводи, труби опалення) необхідно зберегти цілісність шару герметичності. Для цього необхідно при монтажі використовувати герметизуючі муфти.</a:t>
            </a:r>
          </a:p>
        </p:txBody>
      </p:sp>
      <p:pic>
        <p:nvPicPr>
          <p:cNvPr id="4" name="Рисунок 3">
            <a:extLst>
              <a:ext uri="{FF2B5EF4-FFF2-40B4-BE49-F238E27FC236}">
                <a16:creationId xmlns:a16="http://schemas.microsoft.com/office/drawing/2014/main" id="{EAA1881B-A6BB-43E3-9BF5-1EB4A56C6A39}"/>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0" y="744220"/>
            <a:ext cx="6858000" cy="5256530"/>
          </a:xfrm>
          <a:prstGeom prst="rect">
            <a:avLst/>
          </a:prstGeom>
          <a:noFill/>
        </p:spPr>
      </p:pic>
    </p:spTree>
    <p:extLst>
      <p:ext uri="{BB962C8B-B14F-4D97-AF65-F5344CB8AC3E}">
        <p14:creationId xmlns:p14="http://schemas.microsoft.com/office/powerpoint/2010/main" val="1351632425"/>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uk-UA" sz="3200" dirty="0"/>
              <a:t>Установочний рівень</a:t>
            </a:r>
          </a:p>
        </p:txBody>
      </p:sp>
      <p:sp>
        <p:nvSpPr>
          <p:cNvPr id="7" name="TextBox 6">
            <a:extLst>
              <a:ext uri="{FF2B5EF4-FFF2-40B4-BE49-F238E27FC236}">
                <a16:creationId xmlns:a16="http://schemas.microsoft.com/office/drawing/2014/main" id="{09B31D6A-4971-42CC-B7D7-B7C5912F3BF0}"/>
              </a:ext>
            </a:extLst>
          </p:cNvPr>
          <p:cNvSpPr txBox="1"/>
          <p:nvPr/>
        </p:nvSpPr>
        <p:spPr>
          <a:xfrm>
            <a:off x="7943850" y="584775"/>
            <a:ext cx="4057650" cy="6186309"/>
          </a:xfrm>
          <a:prstGeom prst="rect">
            <a:avLst/>
          </a:prstGeom>
          <a:noFill/>
        </p:spPr>
        <p:txBody>
          <a:bodyPr wrap="square" rtlCol="0">
            <a:spAutoFit/>
          </a:bodyPr>
          <a:lstStyle/>
          <a:p>
            <a:r>
              <a:rPr lang="uk-UA" sz="2200" dirty="0"/>
              <a:t>Для монтажу розеток, вимикачів, світильників зазвичай використовуються стіни. Але в сучасних будинках стіна в своєму складі має шар пароізоляції, який може бути пошкоджений. Тому для монтажу можливо використовувати додатковий шар стіни, яких не має в своєму складі шару пароізоляції. При цьому пошкодження неможливі при монтажі обладнання на стіну (або стелю), так і при експлуатації будинку у випадку виникнення бажання встановлення додаткових елементів</a:t>
            </a:r>
            <a:endParaRPr lang="uk-UA" sz="2200" dirty="0">
              <a:latin typeface="+mj-lt"/>
            </a:endParaRPr>
          </a:p>
        </p:txBody>
      </p:sp>
      <p:pic>
        <p:nvPicPr>
          <p:cNvPr id="5" name="Рисунок 4">
            <a:extLst>
              <a:ext uri="{FF2B5EF4-FFF2-40B4-BE49-F238E27FC236}">
                <a16:creationId xmlns:a16="http://schemas.microsoft.com/office/drawing/2014/main" id="{506CEAA8-5538-456F-9903-B8338BFD6E95}"/>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73342" y="584774"/>
            <a:ext cx="7718108" cy="5758875"/>
          </a:xfrm>
          <a:prstGeom prst="rect">
            <a:avLst/>
          </a:prstGeom>
          <a:noFill/>
        </p:spPr>
      </p:pic>
    </p:spTree>
    <p:extLst>
      <p:ext uri="{BB962C8B-B14F-4D97-AF65-F5344CB8AC3E}">
        <p14:creationId xmlns:p14="http://schemas.microsoft.com/office/powerpoint/2010/main" val="295445653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822434D-0778-4152-8D05-1978FB2D2A76}"/>
              </a:ext>
            </a:extLst>
          </p:cNvPr>
          <p:cNvSpPr txBox="1"/>
          <p:nvPr/>
        </p:nvSpPr>
        <p:spPr>
          <a:xfrm>
            <a:off x="190500" y="0"/>
            <a:ext cx="11811000" cy="584775"/>
          </a:xfrm>
          <a:prstGeom prst="rect">
            <a:avLst/>
          </a:prstGeom>
          <a:noFill/>
        </p:spPr>
        <p:txBody>
          <a:bodyPr wrap="square" rtlCol="0">
            <a:spAutoFit/>
          </a:bodyPr>
          <a:lstStyle/>
          <a:p>
            <a:pPr algn="ctr"/>
            <a:r>
              <a:rPr lang="uk-UA" sz="3200" dirty="0"/>
              <a:t>Повітронепроникні настінні розетки</a:t>
            </a:r>
          </a:p>
        </p:txBody>
      </p:sp>
      <p:sp>
        <p:nvSpPr>
          <p:cNvPr id="7" name="TextBox 6">
            <a:extLst>
              <a:ext uri="{FF2B5EF4-FFF2-40B4-BE49-F238E27FC236}">
                <a16:creationId xmlns:a16="http://schemas.microsoft.com/office/drawing/2014/main" id="{09B31D6A-4971-42CC-B7D7-B7C5912F3BF0}"/>
              </a:ext>
            </a:extLst>
          </p:cNvPr>
          <p:cNvSpPr txBox="1"/>
          <p:nvPr/>
        </p:nvSpPr>
        <p:spPr>
          <a:xfrm>
            <a:off x="7243764" y="1175325"/>
            <a:ext cx="4757736" cy="3816429"/>
          </a:xfrm>
          <a:prstGeom prst="rect">
            <a:avLst/>
          </a:prstGeom>
          <a:noFill/>
        </p:spPr>
        <p:txBody>
          <a:bodyPr wrap="square" rtlCol="0">
            <a:spAutoFit/>
          </a:bodyPr>
          <a:lstStyle/>
          <a:p>
            <a:r>
              <a:rPr lang="uk-UA" sz="2200" dirty="0"/>
              <a:t>В будинках, де в конструкції зовнішньої стіни необхідно змонтувати електричні розетки, і при цьому не пошкодити шар пароізоляції, виникає необхідність в герметизації </a:t>
            </a:r>
            <a:r>
              <a:rPr lang="uk-UA" sz="2200" dirty="0" err="1"/>
              <a:t>підрозетника</a:t>
            </a:r>
            <a:r>
              <a:rPr lang="uk-UA" sz="2200" dirty="0"/>
              <a:t>. Прикладом такого обладнання є </a:t>
            </a:r>
            <a:r>
              <a:rPr lang="uk-UA" sz="2200" dirty="0" err="1"/>
              <a:t>підрозетник</a:t>
            </a:r>
            <a:r>
              <a:rPr lang="uk-UA" sz="2200" dirty="0"/>
              <a:t> </a:t>
            </a:r>
            <a:r>
              <a:rPr lang="uk-UA" sz="2200" dirty="0" err="1"/>
              <a:t>Multifix</a:t>
            </a:r>
            <a:r>
              <a:rPr lang="uk-UA" sz="2200" dirty="0"/>
              <a:t> </a:t>
            </a:r>
            <a:r>
              <a:rPr lang="uk-UA" sz="2200" dirty="0" err="1"/>
              <a:t>Air</a:t>
            </a:r>
            <a:r>
              <a:rPr lang="uk-UA" sz="2200" dirty="0"/>
              <a:t> виробництва </a:t>
            </a:r>
            <a:r>
              <a:rPr lang="uk-UA" sz="2200" dirty="0" err="1"/>
              <a:t>Schneider</a:t>
            </a:r>
            <a:r>
              <a:rPr lang="uk-UA" sz="2200" dirty="0"/>
              <a:t> </a:t>
            </a:r>
            <a:r>
              <a:rPr lang="uk-UA" sz="2200" dirty="0" err="1"/>
              <a:t>Electric</a:t>
            </a:r>
            <a:r>
              <a:rPr lang="uk-UA" sz="2200" dirty="0"/>
              <a:t>. В герметичних </a:t>
            </a:r>
            <a:r>
              <a:rPr lang="uk-UA" sz="2200" dirty="0" err="1"/>
              <a:t>підрозетниках</a:t>
            </a:r>
            <a:r>
              <a:rPr lang="uk-UA" sz="2200" dirty="0"/>
              <a:t> кабельні вводи герметичного типу.</a:t>
            </a:r>
            <a:endParaRPr lang="ru-UA" sz="2200" dirty="0"/>
          </a:p>
        </p:txBody>
      </p:sp>
      <p:pic>
        <p:nvPicPr>
          <p:cNvPr id="4" name="Рисунок 3" descr="Установча коробка 67Х47 Multifix Air, Schneider Electric IMT35032">
            <a:extLst>
              <a:ext uri="{FF2B5EF4-FFF2-40B4-BE49-F238E27FC236}">
                <a16:creationId xmlns:a16="http://schemas.microsoft.com/office/drawing/2014/main" id="{E4490650-1A09-48DE-924B-26947FC4B5E2}"/>
              </a:ext>
            </a:extLst>
          </p:cNvPr>
          <p:cNvPicPr/>
          <p:nvPr/>
        </p:nvPicPr>
        <p:blipFill rotWithShape="1">
          <a:blip r:embed="rId2">
            <a:extLst>
              <a:ext uri="{28A0092B-C50C-407E-A947-70E740481C1C}">
                <a14:useLocalDpi xmlns:a14="http://schemas.microsoft.com/office/drawing/2010/main" val="0"/>
              </a:ext>
            </a:extLst>
          </a:blip>
          <a:srcRect l="11168" t="9572" r="3882" b="4679"/>
          <a:stretch/>
        </p:blipFill>
        <p:spPr bwMode="auto">
          <a:xfrm>
            <a:off x="433386" y="713511"/>
            <a:ext cx="3281363" cy="3158253"/>
          </a:xfrm>
          <a:prstGeom prst="rect">
            <a:avLst/>
          </a:prstGeom>
          <a:noFill/>
          <a:ln>
            <a:noFill/>
          </a:ln>
          <a:extLst>
            <a:ext uri="{53640926-AAD7-44D8-BBD7-CCE9431645EC}">
              <a14:shadowObscured xmlns:a14="http://schemas.microsoft.com/office/drawing/2010/main"/>
            </a:ext>
          </a:extLst>
        </p:spPr>
      </p:pic>
      <p:pic>
        <p:nvPicPr>
          <p:cNvPr id="5" name="Рисунок 4" descr="Установча коробка 3-х місна Multifix Air,imt35031, фото 1">
            <a:extLst>
              <a:ext uri="{FF2B5EF4-FFF2-40B4-BE49-F238E27FC236}">
                <a16:creationId xmlns:a16="http://schemas.microsoft.com/office/drawing/2014/main" id="{C8CC6F60-4958-4902-A94D-2C29443E7A2F}"/>
              </a:ext>
            </a:extLst>
          </p:cNvPr>
          <p:cNvPicPr/>
          <p:nvPr/>
        </p:nvPicPr>
        <p:blipFill rotWithShape="1">
          <a:blip r:embed="rId3">
            <a:extLst>
              <a:ext uri="{28A0092B-C50C-407E-A947-70E740481C1C}">
                <a14:useLocalDpi xmlns:a14="http://schemas.microsoft.com/office/drawing/2010/main" val="0"/>
              </a:ext>
            </a:extLst>
          </a:blip>
          <a:srcRect t="32292" b="29513"/>
          <a:stretch/>
        </p:blipFill>
        <p:spPr bwMode="auto">
          <a:xfrm>
            <a:off x="433386" y="4000500"/>
            <a:ext cx="6348413" cy="2539128"/>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2651927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E428B3-6876-4D84-9F8E-5826B003055B}"/>
              </a:ext>
            </a:extLst>
          </p:cNvPr>
          <p:cNvSpPr>
            <a:spLocks noGrp="1"/>
          </p:cNvSpPr>
          <p:nvPr>
            <p:ph type="title"/>
          </p:nvPr>
        </p:nvSpPr>
        <p:spPr>
          <a:xfrm>
            <a:off x="3071149" y="1139828"/>
            <a:ext cx="5752617" cy="2806273"/>
          </a:xfrm>
        </p:spPr>
        <p:txBody>
          <a:bodyPr>
            <a:normAutofit/>
          </a:bodyPr>
          <a:lstStyle/>
          <a:p>
            <a:pPr algn="ctr"/>
            <a:r>
              <a:rPr lang="uk-UA" sz="8000" b="1" dirty="0"/>
              <a:t>Питання </a:t>
            </a:r>
            <a:r>
              <a:rPr lang="en-US" sz="8000" b="1" dirty="0"/>
              <a:t>&amp;</a:t>
            </a:r>
            <a:br>
              <a:rPr lang="en-US" sz="8000" b="1" dirty="0">
                <a:solidFill>
                  <a:schemeClr val="bg1"/>
                </a:solidFill>
              </a:rPr>
            </a:br>
            <a:r>
              <a:rPr lang="uk-UA" sz="8000" b="1" dirty="0">
                <a:solidFill>
                  <a:srgbClr val="00B050"/>
                </a:solidFill>
              </a:rPr>
              <a:t>відповіді</a:t>
            </a:r>
          </a:p>
        </p:txBody>
      </p:sp>
      <p:pic>
        <p:nvPicPr>
          <p:cNvPr id="5" name="Рисунок 4" descr="Зображення, що містить малювання, капелюх&#10;&#10;Автоматично згенерований опис">
            <a:extLst>
              <a:ext uri="{FF2B5EF4-FFF2-40B4-BE49-F238E27FC236}">
                <a16:creationId xmlns:a16="http://schemas.microsoft.com/office/drawing/2014/main" id="{924FCDA8-37E7-42A3-8434-AFA12974D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3903" y="4178247"/>
            <a:ext cx="3570583" cy="1226604"/>
          </a:xfrm>
          <a:prstGeom prst="rect">
            <a:avLst/>
          </a:prstGeom>
        </p:spPr>
      </p:pic>
    </p:spTree>
    <p:extLst>
      <p:ext uri="{BB962C8B-B14F-4D97-AF65-F5344CB8AC3E}">
        <p14:creationId xmlns:p14="http://schemas.microsoft.com/office/powerpoint/2010/main" val="303857373"/>
      </p:ext>
    </p:extLst>
  </p:cSld>
  <p:clrMapOvr>
    <a:masterClrMapping/>
  </p:clrMapOvr>
  <p:transition spd="slow">
    <p:push dir="u"/>
  </p:transition>
</p:sld>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563</TotalTime>
  <Words>4196</Words>
  <Application>Microsoft Macintosh PowerPoint</Application>
  <PresentationFormat>Широкоэкранный</PresentationFormat>
  <Paragraphs>263</Paragraphs>
  <Slides>34</Slides>
  <Notes>0</Notes>
  <HiddenSlides>0</HiddenSlides>
  <MMClips>0</MMClips>
  <ScaleCrop>false</ScaleCrop>
  <HeadingPairs>
    <vt:vector size="8" baseType="variant">
      <vt:variant>
        <vt:lpstr>Использованные шрифты</vt:lpstr>
      </vt:variant>
      <vt:variant>
        <vt:i4>2</vt:i4>
      </vt:variant>
      <vt:variant>
        <vt:lpstr>Тема</vt:lpstr>
      </vt:variant>
      <vt:variant>
        <vt:i4>1</vt:i4>
      </vt:variant>
      <vt:variant>
        <vt:lpstr>Внедренные серверы OLE</vt:lpstr>
      </vt:variant>
      <vt:variant>
        <vt:i4>1</vt:i4>
      </vt:variant>
      <vt:variant>
        <vt:lpstr>Заголовки слайдов</vt:lpstr>
      </vt:variant>
      <vt:variant>
        <vt:i4>34</vt:i4>
      </vt:variant>
    </vt:vector>
  </HeadingPairs>
  <TitlesOfParts>
    <vt:vector size="38" baseType="lpstr">
      <vt:lpstr>Arial</vt:lpstr>
      <vt:lpstr>Calibri</vt:lpstr>
      <vt:lpstr>Тема Office</vt:lpstr>
      <vt:lpstr>Точечный рисунок</vt:lpstr>
      <vt:lpstr>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Питання &amp; відповіді</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е</dc:title>
  <dc:creator>Vox Unius</dc:creator>
  <cp:lastModifiedBy>Пользователь Microsoft Office</cp:lastModifiedBy>
  <cp:revision>183</cp:revision>
  <dcterms:created xsi:type="dcterms:W3CDTF">2020-04-13T17:52:37Z</dcterms:created>
  <dcterms:modified xsi:type="dcterms:W3CDTF">2022-10-16T15:07:42Z</dcterms:modified>
</cp:coreProperties>
</file>