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1" r:id="rId4"/>
    <p:sldId id="262" r:id="rId5"/>
    <p:sldId id="260" r:id="rId6"/>
    <p:sldId id="259" r:id="rId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79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22FF2C8-4E54-4B88-9950-2AD87626C1A6}" type="datetimeFigureOut">
              <a:rPr lang="ru-RU" smtClean="0"/>
              <a:t>02.02.2022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0EDA96-0B67-410E-8FE6-A99EFAAE6F90}" type="slidenum">
              <a:rPr lang="ru-RU" smtClean="0"/>
              <a:t>‹#›</a:t>
            </a:fld>
            <a:endParaRPr lang="ru-RU"/>
          </a:p>
        </p:txBody>
      </p:sp>
    </p:spTree>
    <p:extLst>
      <p:ext uri="{BB962C8B-B14F-4D97-AF65-F5344CB8AC3E}">
        <p14:creationId xmlns:p14="http://schemas.microsoft.com/office/powerpoint/2010/main" val="1854909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2FF2C8-4E54-4B88-9950-2AD87626C1A6}" type="datetimeFigureOut">
              <a:rPr lang="ru-RU" smtClean="0"/>
              <a:t>02.02.2022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0EDA96-0B67-410E-8FE6-A99EFAAE6F90}" type="slidenum">
              <a:rPr lang="ru-RU" smtClean="0"/>
              <a:t>‹#›</a:t>
            </a:fld>
            <a:endParaRPr lang="ru-RU"/>
          </a:p>
        </p:txBody>
      </p:sp>
    </p:spTree>
    <p:extLst>
      <p:ext uri="{BB962C8B-B14F-4D97-AF65-F5344CB8AC3E}">
        <p14:creationId xmlns:p14="http://schemas.microsoft.com/office/powerpoint/2010/main" val="804614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22FF2C8-4E54-4B88-9950-2AD87626C1A6}" type="datetimeFigureOut">
              <a:rPr lang="ru-RU" smtClean="0"/>
              <a:t>02.02.2022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0EDA96-0B67-410E-8FE6-A99EFAAE6F90}" type="slidenum">
              <a:rPr lang="ru-RU" smtClean="0"/>
              <a:t>‹#›</a:t>
            </a:fld>
            <a:endParaRPr lang="ru-RU"/>
          </a:p>
        </p:txBody>
      </p:sp>
    </p:spTree>
    <p:extLst>
      <p:ext uri="{BB962C8B-B14F-4D97-AF65-F5344CB8AC3E}">
        <p14:creationId xmlns:p14="http://schemas.microsoft.com/office/powerpoint/2010/main" val="978014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22FF2C8-4E54-4B88-9950-2AD87626C1A6}" type="datetimeFigureOut">
              <a:rPr lang="ru-RU" smtClean="0"/>
              <a:t>02.02.2022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90EDA96-0B67-410E-8FE6-A99EFAAE6F90}" type="slidenum">
              <a:rPr lang="ru-RU" smtClean="0"/>
              <a:t>‹#›</a:t>
            </a:fld>
            <a:endParaRPr lang="ru-RU"/>
          </a:p>
        </p:txBody>
      </p:sp>
    </p:spTree>
    <p:extLst>
      <p:ext uri="{BB962C8B-B14F-4D97-AF65-F5344CB8AC3E}">
        <p14:creationId xmlns:p14="http://schemas.microsoft.com/office/powerpoint/2010/main" val="2128793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22FF2C8-4E54-4B88-9950-2AD87626C1A6}" type="datetimeFigureOut">
              <a:rPr lang="ru-RU" smtClean="0"/>
              <a:t>02.02.2022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90EDA96-0B67-410E-8FE6-A99EFAAE6F90}" type="slidenum">
              <a:rPr lang="ru-RU" smtClean="0"/>
              <a:t>‹#›</a:t>
            </a:fld>
            <a:endParaRPr lang="ru-RU"/>
          </a:p>
        </p:txBody>
      </p:sp>
    </p:spTree>
    <p:extLst>
      <p:ext uri="{BB962C8B-B14F-4D97-AF65-F5344CB8AC3E}">
        <p14:creationId xmlns:p14="http://schemas.microsoft.com/office/powerpoint/2010/main" val="3946676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22FF2C8-4E54-4B88-9950-2AD87626C1A6}" type="datetimeFigureOut">
              <a:rPr lang="ru-RU" smtClean="0"/>
              <a:t>02.02.2022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90EDA96-0B67-410E-8FE6-A99EFAAE6F90}" type="slidenum">
              <a:rPr lang="ru-RU" smtClean="0"/>
              <a:t>‹#›</a:t>
            </a:fld>
            <a:endParaRPr lang="ru-RU"/>
          </a:p>
        </p:txBody>
      </p:sp>
    </p:spTree>
    <p:extLst>
      <p:ext uri="{BB962C8B-B14F-4D97-AF65-F5344CB8AC3E}">
        <p14:creationId xmlns:p14="http://schemas.microsoft.com/office/powerpoint/2010/main" val="1839674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22FF2C8-4E54-4B88-9950-2AD87626C1A6}" type="datetimeFigureOut">
              <a:rPr lang="ru-RU" smtClean="0"/>
              <a:t>02.02.2022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90EDA96-0B67-410E-8FE6-A99EFAAE6F90}" type="slidenum">
              <a:rPr lang="ru-RU" smtClean="0"/>
              <a:t>‹#›</a:t>
            </a:fld>
            <a:endParaRPr lang="ru-RU"/>
          </a:p>
        </p:txBody>
      </p:sp>
    </p:spTree>
    <p:extLst>
      <p:ext uri="{BB962C8B-B14F-4D97-AF65-F5344CB8AC3E}">
        <p14:creationId xmlns:p14="http://schemas.microsoft.com/office/powerpoint/2010/main" val="3015107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22FF2C8-4E54-4B88-9950-2AD87626C1A6}" type="datetimeFigureOut">
              <a:rPr lang="ru-RU" smtClean="0"/>
              <a:t>02.02.2022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90EDA96-0B67-410E-8FE6-A99EFAAE6F90}" type="slidenum">
              <a:rPr lang="ru-RU" smtClean="0"/>
              <a:t>‹#›</a:t>
            </a:fld>
            <a:endParaRPr lang="ru-RU"/>
          </a:p>
        </p:txBody>
      </p:sp>
    </p:spTree>
    <p:extLst>
      <p:ext uri="{BB962C8B-B14F-4D97-AF65-F5344CB8AC3E}">
        <p14:creationId xmlns:p14="http://schemas.microsoft.com/office/powerpoint/2010/main" val="2055913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22FF2C8-4E54-4B88-9950-2AD87626C1A6}" type="datetimeFigureOut">
              <a:rPr lang="ru-RU" smtClean="0"/>
              <a:t>02.02.2022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90EDA96-0B67-410E-8FE6-A99EFAAE6F90}" type="slidenum">
              <a:rPr lang="ru-RU" smtClean="0"/>
              <a:t>‹#›</a:t>
            </a:fld>
            <a:endParaRPr lang="ru-RU"/>
          </a:p>
        </p:txBody>
      </p:sp>
    </p:spTree>
    <p:extLst>
      <p:ext uri="{BB962C8B-B14F-4D97-AF65-F5344CB8AC3E}">
        <p14:creationId xmlns:p14="http://schemas.microsoft.com/office/powerpoint/2010/main" val="1955354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2FF2C8-4E54-4B88-9950-2AD87626C1A6}" type="datetimeFigureOut">
              <a:rPr lang="ru-RU" smtClean="0"/>
              <a:t>02.02.2022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0EDA96-0B67-410E-8FE6-A99EFAAE6F90}" type="slidenum">
              <a:rPr lang="ru-RU" smtClean="0"/>
              <a:t>‹#›</a:t>
            </a:fld>
            <a:endParaRPr lang="ru-RU"/>
          </a:p>
        </p:txBody>
      </p:sp>
    </p:spTree>
    <p:extLst>
      <p:ext uri="{BB962C8B-B14F-4D97-AF65-F5344CB8AC3E}">
        <p14:creationId xmlns:p14="http://schemas.microsoft.com/office/powerpoint/2010/main" val="1503077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22FF2C8-4E54-4B88-9950-2AD87626C1A6}" type="datetimeFigureOut">
              <a:rPr lang="ru-RU" smtClean="0"/>
              <a:t>02.02.2022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90EDA96-0B67-410E-8FE6-A99EFAAE6F90}" type="slidenum">
              <a:rPr lang="ru-RU" smtClean="0"/>
              <a:t>‹#›</a:t>
            </a:fld>
            <a:endParaRPr lang="ru-RU"/>
          </a:p>
        </p:txBody>
      </p:sp>
    </p:spTree>
    <p:extLst>
      <p:ext uri="{BB962C8B-B14F-4D97-AF65-F5344CB8AC3E}">
        <p14:creationId xmlns:p14="http://schemas.microsoft.com/office/powerpoint/2010/main" val="3923589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2FF2C8-4E54-4B88-9950-2AD87626C1A6}" type="datetimeFigureOut">
              <a:rPr lang="ru-RU" smtClean="0"/>
              <a:t>02.02.2022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0EDA96-0B67-410E-8FE6-A99EFAAE6F90}" type="slidenum">
              <a:rPr lang="ru-RU" smtClean="0"/>
              <a:t>‹#›</a:t>
            </a:fld>
            <a:endParaRPr lang="ru-RU"/>
          </a:p>
        </p:txBody>
      </p:sp>
    </p:spTree>
    <p:extLst>
      <p:ext uri="{BB962C8B-B14F-4D97-AF65-F5344CB8AC3E}">
        <p14:creationId xmlns:p14="http://schemas.microsoft.com/office/powerpoint/2010/main" val="1370054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hyperlink" Target="https://chem.kname.edu.ua/index.php/uk/o-kafedre/sostav-kafedry" TargetMode="External"/><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ChangeArrowheads="1"/>
          </p:cNvSpPr>
          <p:nvPr/>
        </p:nvSpPr>
        <p:spPr bwMode="auto">
          <a:xfrm>
            <a:off x="1849891" y="24947"/>
            <a:ext cx="7200291" cy="1600653"/>
          </a:xfrm>
          <a:prstGeom prst="rect">
            <a:avLst/>
          </a:prstGeom>
          <a:noFill/>
          <a:ln w="9525">
            <a:noFill/>
            <a:miter lim="800000"/>
            <a:headEnd/>
            <a:tailEnd/>
          </a:ln>
          <a:effectLst/>
        </p:spPr>
        <p:txBody>
          <a:bodyPr anchor="ctr"/>
          <a:lstStyle/>
          <a:p>
            <a:pPr algn="ctr" eaLnBrk="1" fontAlgn="auto" hangingPunct="1">
              <a:lnSpc>
                <a:spcPct val="150000"/>
              </a:lnSpc>
              <a:spcBef>
                <a:spcPts val="0"/>
              </a:spcBef>
              <a:spcAft>
                <a:spcPts val="0"/>
              </a:spcAft>
              <a:defRPr/>
            </a:pPr>
            <a:r>
              <a:rPr lang="uk-UA" sz="2400" dirty="0">
                <a:latin typeface="Times New Roman" pitchFamily="18" charset="0"/>
                <a:cs typeface="+mn-cs"/>
              </a:rPr>
              <a:t>Харківський національний університет міського господарства імені О.М. Бекетова</a:t>
            </a:r>
          </a:p>
          <a:p>
            <a:pPr algn="ctr" eaLnBrk="1" fontAlgn="auto" hangingPunct="1">
              <a:lnSpc>
                <a:spcPct val="150000"/>
              </a:lnSpc>
              <a:spcBef>
                <a:spcPts val="0"/>
              </a:spcBef>
              <a:spcAft>
                <a:spcPts val="0"/>
              </a:spcAft>
              <a:defRPr/>
            </a:pPr>
            <a:r>
              <a:rPr lang="uk-UA" sz="2400" dirty="0">
                <a:latin typeface="Times New Roman" pitchFamily="18" charset="0"/>
                <a:cs typeface="+mn-cs"/>
              </a:rPr>
              <a:t>Кафедра хімії та інтегрованих технологій</a:t>
            </a:r>
          </a:p>
        </p:txBody>
      </p:sp>
      <p:pic>
        <p:nvPicPr>
          <p:cNvPr id="5" name="Рисунок 7" descr="himiya_LOGO2_en-ua (1)"/>
          <p:cNvPicPr>
            <a:picLocks noChangeAspect="1" noChangeArrowheads="1"/>
          </p:cNvPicPr>
          <p:nvPr/>
        </p:nvPicPr>
        <p:blipFill>
          <a:blip r:embed="rId2">
            <a:extLst>
              <a:ext uri="{28A0092B-C50C-407E-A947-70E740481C1C}">
                <a14:useLocalDpi xmlns:a14="http://schemas.microsoft.com/office/drawing/2010/main" val="0"/>
              </a:ext>
            </a:extLst>
          </a:blip>
          <a:srcRect l="19688" t="14546" r="16466" b="17697"/>
          <a:stretch>
            <a:fillRect/>
          </a:stretch>
        </p:blipFill>
        <p:spPr bwMode="auto">
          <a:xfrm>
            <a:off x="0" y="0"/>
            <a:ext cx="1849891" cy="182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6699185" y="2848445"/>
            <a:ext cx="4701993" cy="1569660"/>
          </a:xfrm>
          <a:prstGeom prst="rect">
            <a:avLst/>
          </a:prstGeom>
          <a:noFill/>
        </p:spPr>
        <p:txBody>
          <a:bodyPr wrap="none" rtlCol="0">
            <a:spAutoFit/>
          </a:bodyPr>
          <a:lstStyle/>
          <a:p>
            <a:pPr algn="ctr">
              <a:lnSpc>
                <a:spcPct val="150000"/>
              </a:lnSpc>
            </a:pPr>
            <a:r>
              <a:rPr lang="uk-UA" sz="3200" i="1" dirty="0" smtClean="0">
                <a:latin typeface="Times New Roman" panose="02020603050405020304" pitchFamily="18" charset="0"/>
                <a:cs typeface="Times New Roman" panose="02020603050405020304" pitchFamily="18" charset="0"/>
              </a:rPr>
              <a:t>Сертифікатна програма </a:t>
            </a:r>
          </a:p>
          <a:p>
            <a:pPr algn="ctr">
              <a:lnSpc>
                <a:spcPct val="150000"/>
              </a:lnSpc>
            </a:pPr>
            <a:r>
              <a:rPr lang="uk-UA" sz="3200" b="1" dirty="0" smtClean="0">
                <a:latin typeface="Times New Roman" panose="02020603050405020304" pitchFamily="18" charset="0"/>
                <a:cs typeface="Times New Roman" panose="02020603050405020304" pitchFamily="18" charset="0"/>
              </a:rPr>
              <a:t>«</a:t>
            </a:r>
            <a:r>
              <a:rPr lang="uk-UA" sz="3200" b="1" dirty="0" err="1" smtClean="0">
                <a:latin typeface="Times New Roman" panose="02020603050405020304" pitchFamily="18" charset="0"/>
                <a:cs typeface="Times New Roman" panose="02020603050405020304" pitchFamily="18" charset="0"/>
              </a:rPr>
              <a:t>Біоматеріали</a:t>
            </a:r>
            <a:r>
              <a:rPr lang="uk-UA" sz="3200" b="1" dirty="0" smtClean="0">
                <a:latin typeface="Times New Roman" panose="02020603050405020304" pitchFamily="18" charset="0"/>
                <a:cs typeface="Times New Roman" panose="02020603050405020304" pitchFamily="18" charset="0"/>
              </a:rPr>
              <a:t>»</a:t>
            </a:r>
            <a:endParaRPr lang="ru-RU" sz="3200" b="1" dirty="0">
              <a:latin typeface="Times New Roman" panose="02020603050405020304" pitchFamily="18" charset="0"/>
              <a:cs typeface="Times New Roman" panose="02020603050405020304" pitchFamily="18" charset="0"/>
            </a:endParaRPr>
          </a:p>
        </p:txBody>
      </p:sp>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7820" y="1650546"/>
            <a:ext cx="3460180" cy="5136761"/>
          </a:xfrm>
          <a:prstGeom prst="rect">
            <a:avLst/>
          </a:prstGeom>
        </p:spPr>
      </p:pic>
      <p:sp>
        <p:nvSpPr>
          <p:cNvPr id="11" name="TextBox 10"/>
          <p:cNvSpPr txBox="1"/>
          <p:nvPr/>
        </p:nvSpPr>
        <p:spPr>
          <a:xfrm>
            <a:off x="8374742" y="6168572"/>
            <a:ext cx="1739579" cy="400110"/>
          </a:xfrm>
          <a:prstGeom prst="rect">
            <a:avLst/>
          </a:prstGeom>
          <a:noFill/>
        </p:spPr>
        <p:txBody>
          <a:bodyPr wrap="none" rtlCol="0">
            <a:spAutoFit/>
          </a:bodyPr>
          <a:lstStyle/>
          <a:p>
            <a:r>
              <a:rPr lang="uk-UA" sz="2000" dirty="0" smtClean="0">
                <a:latin typeface="Times New Roman" panose="02020603050405020304" pitchFamily="18" charset="0"/>
                <a:cs typeface="Times New Roman" panose="02020603050405020304" pitchFamily="18" charset="0"/>
              </a:rPr>
              <a:t>2021/2022 </a:t>
            </a:r>
            <a:r>
              <a:rPr lang="uk-UA" sz="2000" dirty="0" err="1" smtClean="0">
                <a:latin typeface="Times New Roman" panose="02020603050405020304" pitchFamily="18" charset="0"/>
                <a:cs typeface="Times New Roman" panose="02020603050405020304" pitchFamily="18" charset="0"/>
              </a:rPr>
              <a:t>н.р</a:t>
            </a:r>
            <a:r>
              <a:rPr lang="uk-UA"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43595" y="70684"/>
            <a:ext cx="3275835" cy="1637918"/>
          </a:xfrm>
          <a:prstGeom prst="rect">
            <a:avLst/>
          </a:prstGeom>
        </p:spPr>
      </p:pic>
    </p:spTree>
    <p:extLst>
      <p:ext uri="{BB962C8B-B14F-4D97-AF65-F5344CB8AC3E}">
        <p14:creationId xmlns:p14="http://schemas.microsoft.com/office/powerpoint/2010/main" val="19559342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07430" y="771012"/>
            <a:ext cx="7184570" cy="1661993"/>
          </a:xfrm>
          <a:prstGeom prst="rect">
            <a:avLst/>
          </a:prstGeom>
          <a:noFill/>
        </p:spPr>
        <p:txBody>
          <a:bodyPr wrap="square" rtlCol="0">
            <a:spAutoFit/>
          </a:bodyPr>
          <a:lstStyle/>
          <a:p>
            <a:pPr indent="449263" algn="just">
              <a:lnSpc>
                <a:spcPct val="150000"/>
              </a:lnSpc>
              <a:tabLst>
                <a:tab pos="363538" algn="l"/>
              </a:tabLst>
            </a:pPr>
            <a:r>
              <a:rPr lang="uk-UA" sz="1700" dirty="0" smtClean="0">
                <a:latin typeface="Times New Roman" panose="02020603050405020304" pitchFamily="18" charset="0"/>
                <a:cs typeface="Times New Roman" panose="02020603050405020304" pitchFamily="18" charset="0"/>
              </a:rPr>
              <a:t>Еволюція </a:t>
            </a:r>
            <a:r>
              <a:rPr lang="uk-UA" sz="1700" dirty="0">
                <a:latin typeface="Times New Roman" panose="02020603050405020304" pitchFamily="18" charset="0"/>
                <a:cs typeface="Times New Roman" panose="02020603050405020304" pitchFamily="18" charset="0"/>
              </a:rPr>
              <a:t>протезування представляє собою тривалу і легендарну історію: від примітивних витоків до складних сучасних конструкцій. Як і в розвитку будь-якої іншої області, деякі ідеї і винаходи працювали і успішно розвивалися, в той час як інші залишилися на узбіччі історії і застаріли. </a:t>
            </a:r>
            <a:endParaRPr lang="uk-UA" sz="1700" dirty="0" smtClean="0">
              <a:latin typeface="Times New Roman" panose="02020603050405020304" pitchFamily="18" charset="0"/>
              <a:cs typeface="Times New Roman" panose="02020603050405020304" pitchFamily="18" charset="0"/>
            </a:endParaRPr>
          </a:p>
        </p:txBody>
      </p:sp>
      <p:pic>
        <p:nvPicPr>
          <p:cNvPr id="5" name="Рисунок 4" descr="image"/>
          <p:cNvPicPr/>
          <p:nvPr/>
        </p:nvPicPr>
        <p:blipFill>
          <a:blip r:embed="rId2">
            <a:extLst>
              <a:ext uri="{28A0092B-C50C-407E-A947-70E740481C1C}">
                <a14:useLocalDpi xmlns:a14="http://schemas.microsoft.com/office/drawing/2010/main" val="0"/>
              </a:ext>
            </a:extLst>
          </a:blip>
          <a:srcRect/>
          <a:stretch>
            <a:fillRect/>
          </a:stretch>
        </p:blipFill>
        <p:spPr bwMode="auto">
          <a:xfrm>
            <a:off x="79170" y="768387"/>
            <a:ext cx="2307771" cy="1754325"/>
          </a:xfrm>
          <a:prstGeom prst="rect">
            <a:avLst/>
          </a:prstGeom>
          <a:noFill/>
          <a:ln>
            <a:noFill/>
          </a:ln>
        </p:spPr>
      </p:pic>
      <p:pic>
        <p:nvPicPr>
          <p:cNvPr id="6" name="Picture 12" descr="ÐÐ¾ÑÐ¾Ð¶ÐµÐµ Ð¸Ð·Ð¾Ð±ÑÐ°Ð¶ÐµÐ½Ð¸Ðµ"/>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4668"/>
          <a:stretch/>
        </p:blipFill>
        <p:spPr bwMode="auto">
          <a:xfrm>
            <a:off x="6574971" y="2482714"/>
            <a:ext cx="1640739" cy="167948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descr="https://intalent.pro/sites/default/files/users/142/dad25094fbc1c6e7ae385463aecbc97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6111" y="768387"/>
            <a:ext cx="2382979" cy="175432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297714" y="188686"/>
            <a:ext cx="1649619" cy="461665"/>
          </a:xfrm>
          <a:prstGeom prst="rect">
            <a:avLst/>
          </a:prstGeom>
          <a:noFill/>
        </p:spPr>
        <p:txBody>
          <a:bodyPr wrap="none" rtlCol="0">
            <a:spAutoFit/>
          </a:bodyPr>
          <a:lstStyle/>
          <a:p>
            <a:r>
              <a:rPr lang="uk-UA" sz="2400" b="1" i="1" dirty="0" smtClean="0">
                <a:latin typeface="Times New Roman" panose="02020603050405020304" pitchFamily="18" charset="0"/>
                <a:cs typeface="Times New Roman" panose="02020603050405020304" pitchFamily="18" charset="0"/>
              </a:rPr>
              <a:t>Передмова</a:t>
            </a:r>
            <a:endParaRPr lang="ru-RU" sz="2400" b="1" i="1"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79169" y="2556289"/>
            <a:ext cx="6495801" cy="1661993"/>
          </a:xfrm>
          <a:prstGeom prst="rect">
            <a:avLst/>
          </a:prstGeom>
        </p:spPr>
        <p:txBody>
          <a:bodyPr wrap="square">
            <a:spAutoFit/>
          </a:bodyPr>
          <a:lstStyle/>
          <a:p>
            <a:pPr indent="449263" algn="just">
              <a:lnSpc>
                <a:spcPct val="150000"/>
              </a:lnSpc>
              <a:spcAft>
                <a:spcPts val="0"/>
              </a:spcAft>
            </a:pPr>
            <a:r>
              <a:rPr lang="uk-UA" sz="1700" dirty="0">
                <a:latin typeface="Times New Roman" panose="02020603050405020304" pitchFamily="18" charset="0"/>
                <a:ea typeface="Calibri" panose="020F0502020204030204" pitchFamily="34" charset="0"/>
                <a:cs typeface="Times New Roman" panose="02020603050405020304" pitchFamily="18" charset="0"/>
              </a:rPr>
              <a:t>На сьогоднішній день люди навчилися замінювати значну частину органів та систем, починаючи від ніг, пальців, суглобів та закінчуючи судинами. Всіх їх умовно можна розділити на дві частини. Перша це кінцівки. Друга це внутрішні органи та системи. </a:t>
            </a:r>
            <a:endParaRPr lang="ru-RU" sz="17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8" descr="ÐÐ°ÑÑÐ¸Ð½ÐºÐ¸ Ð¿Ð¾ Ð·Ð°Ð¿ÑÐ¾ÑÑ Ð¿ÑÐ¾ÑÐµÐ· Ð³Ð»Ð°Ð·Ð° Ñ Ð²Ð½ÐµÑÐ½ÐµÐ¹ ÐºÐ°Ð¼ÐµÑÐ¾Ð¹"/>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94799" y="2442148"/>
            <a:ext cx="3781085" cy="167943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138056" y="4298024"/>
            <a:ext cx="7053943" cy="2446824"/>
          </a:xfrm>
          <a:prstGeom prst="rect">
            <a:avLst/>
          </a:prstGeom>
          <a:noFill/>
        </p:spPr>
        <p:txBody>
          <a:bodyPr wrap="square" rtlCol="0">
            <a:spAutoFit/>
          </a:bodyPr>
          <a:lstStyle/>
          <a:p>
            <a:pPr indent="449263" algn="just">
              <a:lnSpc>
                <a:spcPct val="150000"/>
              </a:lnSpc>
            </a:pPr>
            <a:r>
              <a:rPr lang="uk-UA" sz="1700" dirty="0">
                <a:latin typeface="Times New Roman" panose="02020603050405020304" pitchFamily="18" charset="0"/>
                <a:cs typeface="Times New Roman" panose="02020603050405020304" pitchFamily="18" charset="0"/>
              </a:rPr>
              <a:t>На сьогоднішній день, розвиток матеріалів та технологій для ендопротезування кінцівок став настільки розвинений, що здатен задовольнити навіть жорсткі вимоги спортсмени, які можуть мати кілька протезів </a:t>
            </a:r>
            <a:r>
              <a:rPr lang="uk-UA" sz="1700" dirty="0" smtClean="0">
                <a:latin typeface="Times New Roman" panose="02020603050405020304" pitchFamily="18" charset="0"/>
                <a:cs typeface="Times New Roman" panose="02020603050405020304" pitchFamily="18" charset="0"/>
              </a:rPr>
              <a:t>різного призначення. </a:t>
            </a:r>
          </a:p>
          <a:p>
            <a:pPr indent="449263" algn="just">
              <a:lnSpc>
                <a:spcPct val="150000"/>
              </a:lnSpc>
            </a:pPr>
            <a:r>
              <a:rPr lang="uk-UA" sz="1700" dirty="0" smtClean="0">
                <a:latin typeface="Times New Roman" panose="02020603050405020304" pitchFamily="18" charset="0"/>
                <a:cs typeface="Times New Roman" panose="02020603050405020304" pitchFamily="18" charset="0"/>
              </a:rPr>
              <a:t>Окрім </a:t>
            </a:r>
            <a:r>
              <a:rPr lang="uk-UA" sz="1700" dirty="0">
                <a:latin typeface="Times New Roman" panose="02020603050405020304" pitchFamily="18" charset="0"/>
                <a:cs typeface="Times New Roman" panose="02020603050405020304" pitchFamily="18" charset="0"/>
              </a:rPr>
              <a:t>цього протези стали не тільки функціональним </a:t>
            </a:r>
            <a:r>
              <a:rPr lang="uk-UA" sz="1700" dirty="0" smtClean="0">
                <a:latin typeface="Times New Roman" panose="02020603050405020304" pitchFamily="18" charset="0"/>
                <a:cs typeface="Times New Roman" panose="02020603050405020304" pitchFamily="18" charset="0"/>
              </a:rPr>
              <a:t>винаходом, який покращує життя людей, </a:t>
            </a:r>
            <a:r>
              <a:rPr lang="uk-UA" sz="1700" dirty="0">
                <a:latin typeface="Times New Roman" panose="02020603050405020304" pitchFamily="18" charset="0"/>
                <a:cs typeface="Times New Roman" panose="02020603050405020304" pitchFamily="18" charset="0"/>
              </a:rPr>
              <a:t>а й предметом мистецтва</a:t>
            </a:r>
            <a:r>
              <a:rPr lang="uk-UA" sz="1700" dirty="0" smtClean="0">
                <a:latin typeface="Times New Roman" panose="02020603050405020304" pitchFamily="18" charset="0"/>
                <a:cs typeface="Times New Roman" panose="02020603050405020304" pitchFamily="18" charset="0"/>
              </a:rPr>
              <a:t>.</a:t>
            </a:r>
            <a:endParaRPr lang="ru-RU" sz="1700" dirty="0">
              <a:latin typeface="Times New Roman" panose="02020603050405020304" pitchFamily="18" charset="0"/>
              <a:cs typeface="Times New Roman" panose="02020603050405020304" pitchFamily="18" charset="0"/>
            </a:endParaRPr>
          </a:p>
        </p:txBody>
      </p:sp>
      <p:pic>
        <p:nvPicPr>
          <p:cNvPr id="13" name="Рисунок 12"/>
          <p:cNvPicPr>
            <a:picLocks noChangeAspect="1"/>
          </p:cNvPicPr>
          <p:nvPr/>
        </p:nvPicPr>
        <p:blipFill rotWithShape="1">
          <a:blip r:embed="rId6">
            <a:extLst>
              <a:ext uri="{28A0092B-C50C-407E-A947-70E740481C1C}">
                <a14:useLocalDpi xmlns:a14="http://schemas.microsoft.com/office/drawing/2010/main" val="0"/>
              </a:ext>
            </a:extLst>
          </a:blip>
          <a:srcRect r="45769"/>
          <a:stretch/>
        </p:blipFill>
        <p:spPr>
          <a:xfrm>
            <a:off x="3419305" y="4268996"/>
            <a:ext cx="1704238" cy="2400659"/>
          </a:xfrm>
          <a:prstGeom prst="rect">
            <a:avLst/>
          </a:prstGeom>
        </p:spPr>
      </p:pic>
      <p:pic>
        <p:nvPicPr>
          <p:cNvPr id="14" name="Picture 4" descr="ÐÐ°ÑÑÐ¸Ð½ÐºÐ¸ Ð¿Ð¾ Ð·Ð°Ð¿ÑÐ¾ÑÑ ÑÐ¾Ð²ÑÐµÐ¼ÐµÐ½Ð½ÑÐµ Ð¿ÑÐ¾ÑÐµÐ·Ð¸ Ð½Ð¾Ð³"/>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4510" y="4268996"/>
            <a:ext cx="1636909" cy="2398919"/>
          </a:xfrm>
          <a:prstGeom prst="rect">
            <a:avLst/>
          </a:prstGeom>
          <a:noFill/>
          <a:extLst>
            <a:ext uri="{909E8E84-426E-40DD-AFC4-6F175D3DCCD1}">
              <a14:hiddenFill xmlns:a14="http://schemas.microsoft.com/office/drawing/2010/main">
                <a:solidFill>
                  <a:srgbClr val="FFFFFF"/>
                </a:solidFill>
              </a14:hiddenFill>
            </a:ext>
          </a:extLst>
        </p:spPr>
      </p:pic>
      <p:pic>
        <p:nvPicPr>
          <p:cNvPr id="15" name="Рисунок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21419" y="4268996"/>
            <a:ext cx="1596614" cy="2398919"/>
          </a:xfrm>
          <a:prstGeom prst="rect">
            <a:avLst/>
          </a:prstGeom>
        </p:spPr>
      </p:pic>
    </p:spTree>
    <p:extLst>
      <p:ext uri="{BB962C8B-B14F-4D97-AF65-F5344CB8AC3E}">
        <p14:creationId xmlns:p14="http://schemas.microsoft.com/office/powerpoint/2010/main" val="22360686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14261" y="197363"/>
            <a:ext cx="5263813" cy="461665"/>
          </a:xfrm>
          <a:prstGeom prst="rect">
            <a:avLst/>
          </a:prstGeom>
          <a:noFill/>
        </p:spPr>
        <p:txBody>
          <a:bodyPr wrap="none" rtlCol="0">
            <a:spAutoFit/>
          </a:bodyPr>
          <a:lstStyle/>
          <a:p>
            <a:r>
              <a:rPr lang="uk-UA" sz="2400" b="1" i="1" dirty="0" smtClean="0">
                <a:latin typeface="Times New Roman" panose="02020603050405020304" pitchFamily="18" charset="0"/>
                <a:cs typeface="Times New Roman" panose="02020603050405020304" pitchFamily="18" charset="0"/>
              </a:rPr>
              <a:t>Структура сертифікатної програми</a:t>
            </a:r>
          </a:p>
        </p:txBody>
      </p:sp>
      <p:sp>
        <p:nvSpPr>
          <p:cNvPr id="6" name="TextBox 5"/>
          <p:cNvSpPr txBox="1"/>
          <p:nvPr/>
        </p:nvSpPr>
        <p:spPr>
          <a:xfrm>
            <a:off x="230628" y="729743"/>
            <a:ext cx="11700115" cy="1338828"/>
          </a:xfrm>
          <a:prstGeom prst="rect">
            <a:avLst/>
          </a:prstGeom>
          <a:noFill/>
        </p:spPr>
        <p:txBody>
          <a:bodyPr wrap="square" rtlCol="0">
            <a:spAutoFit/>
          </a:bodyPr>
          <a:lstStyle/>
          <a:p>
            <a:pPr indent="363538" algn="just">
              <a:lnSpc>
                <a:spcPct val="150000"/>
              </a:lnSpc>
            </a:pPr>
            <a:r>
              <a:rPr lang="uk-UA" dirty="0" smtClean="0">
                <a:latin typeface="Times New Roman" panose="02020603050405020304" pitchFamily="18" charset="0"/>
                <a:cs typeface="Times New Roman" panose="02020603050405020304" pitchFamily="18" charset="0"/>
              </a:rPr>
              <a:t>Сертифікатна програма «</a:t>
            </a:r>
            <a:r>
              <a:rPr lang="uk-UA" dirty="0" err="1" smtClean="0">
                <a:latin typeface="Times New Roman" panose="02020603050405020304" pitchFamily="18" charset="0"/>
                <a:cs typeface="Times New Roman" panose="02020603050405020304" pitchFamily="18" charset="0"/>
              </a:rPr>
              <a:t>Біоматеріали</a:t>
            </a:r>
            <a:r>
              <a:rPr lang="uk-UA" dirty="0" smtClean="0">
                <a:latin typeface="Times New Roman" panose="02020603050405020304" pitchFamily="18" charset="0"/>
                <a:cs typeface="Times New Roman" panose="02020603050405020304" pitchFamily="18" charset="0"/>
              </a:rPr>
              <a:t>» складається з трьох логічно-послідовних дисциплін, наведених нижче, в рамках яких студенти будуть набувати знання з основ розробки та створення біосумісних матеріалів для кісткового ендопротезування та стоматології. Загальний об'єм дисциплін 12 кредитів. Семестри навчання – 5, 6 та 7. </a:t>
            </a:r>
            <a:endParaRPr lang="ru-RU" dirty="0">
              <a:latin typeface="Times New Roman" panose="02020603050405020304" pitchFamily="18" charset="0"/>
              <a:cs typeface="Times New Roman" panose="02020603050405020304" pitchFamily="18" charset="0"/>
            </a:endParaRPr>
          </a:p>
        </p:txBody>
      </p:sp>
      <p:sp>
        <p:nvSpPr>
          <p:cNvPr id="7" name="TextBox 6"/>
          <p:cNvSpPr txBox="1"/>
          <p:nvPr/>
        </p:nvSpPr>
        <p:spPr>
          <a:xfrm>
            <a:off x="3378781" y="2251192"/>
            <a:ext cx="5434436" cy="461665"/>
          </a:xfrm>
          <a:prstGeom prst="rect">
            <a:avLst/>
          </a:prstGeom>
          <a:noFill/>
        </p:spPr>
        <p:txBody>
          <a:bodyPr wrap="none" rtlCol="0">
            <a:spAutoFit/>
          </a:bodyPr>
          <a:lstStyle/>
          <a:p>
            <a:r>
              <a:rPr lang="uk-UA" sz="2400" b="1" i="1" dirty="0" smtClean="0">
                <a:latin typeface="Times New Roman" panose="02020603050405020304" pitchFamily="18" charset="0"/>
                <a:cs typeface="Times New Roman" panose="02020603050405020304" pitchFamily="18" charset="0"/>
              </a:rPr>
              <a:t>1. Матеріали для регенерації тканини</a:t>
            </a:r>
            <a:endParaRPr lang="ru-RU" sz="2400" b="1" i="1" dirty="0">
              <a:latin typeface="Times New Roman" panose="02020603050405020304" pitchFamily="18" charset="0"/>
              <a:cs typeface="Times New Roman" panose="02020603050405020304" pitchFamily="18" charset="0"/>
            </a:endParaRPr>
          </a:p>
        </p:txBody>
      </p:sp>
      <p:pic>
        <p:nvPicPr>
          <p:cNvPr id="8" name="Picture 8" descr="http://www.dalpasso.it/wp-content/uploads/2015/09/Labo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20470" y="4158884"/>
            <a:ext cx="1655669" cy="121588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http://www.dalpasso.it/wp-content/uploads/2015/05/IMG_9287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327" y="4163196"/>
            <a:ext cx="1655669" cy="121157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http://www.dalpasso.it/wp-content/uploads/2015/09/IMG_907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2927" b="14949"/>
          <a:stretch/>
        </p:blipFill>
        <p:spPr bwMode="auto">
          <a:xfrm>
            <a:off x="2012173" y="5468211"/>
            <a:ext cx="1669143" cy="120677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6" descr="http://www.dalpasso.it/wp-content/uploads/2015/05/IMG_016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0628" y="5483117"/>
            <a:ext cx="1658368" cy="1191870"/>
          </a:xfrm>
          <a:prstGeom prst="rect">
            <a:avLst/>
          </a:prstGeom>
          <a:noFill/>
          <a:extLst>
            <a:ext uri="{909E8E84-426E-40DD-AFC4-6F175D3DCCD1}">
              <a14:hiddenFill xmlns:a14="http://schemas.microsoft.com/office/drawing/2010/main">
                <a:solidFill>
                  <a:srgbClr val="FFFFFF"/>
                </a:solidFill>
              </a14:hiddenFill>
            </a:ext>
          </a:extLst>
        </p:spPr>
      </p:pic>
      <p:sp>
        <p:nvSpPr>
          <p:cNvPr id="12" name="Стрелка вверх 11"/>
          <p:cNvSpPr/>
          <p:nvPr/>
        </p:nvSpPr>
        <p:spPr>
          <a:xfrm rot="5400000">
            <a:off x="1845452" y="4620782"/>
            <a:ext cx="290284" cy="599118"/>
          </a:xfrm>
          <a:prstGeom prst="upArrow">
            <a:avLst/>
          </a:prstGeom>
          <a:solidFill>
            <a:srgbClr val="9F1C2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верх 12"/>
          <p:cNvSpPr/>
          <p:nvPr/>
        </p:nvSpPr>
        <p:spPr>
          <a:xfrm rot="10800000">
            <a:off x="2376195" y="5127054"/>
            <a:ext cx="279919" cy="495424"/>
          </a:xfrm>
          <a:prstGeom prst="upArrow">
            <a:avLst/>
          </a:prstGeom>
          <a:solidFill>
            <a:srgbClr val="9F1C2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верх 13"/>
          <p:cNvSpPr/>
          <p:nvPr/>
        </p:nvSpPr>
        <p:spPr>
          <a:xfrm>
            <a:off x="1295003" y="5073449"/>
            <a:ext cx="279919" cy="495424"/>
          </a:xfrm>
          <a:prstGeom prst="upArrow">
            <a:avLst/>
          </a:prstGeom>
          <a:solidFill>
            <a:srgbClr val="9F1C2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6" name="Picture 7" descr="ÐÐ¾ÑÐ¾Ð¶ÐµÐµ Ð¸Ð·Ð¾Ð±ÑÐ°Ð¶ÐµÐ½Ð¸Ðµ"/>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19622" y="2960632"/>
            <a:ext cx="1655669" cy="1105127"/>
          </a:xfrm>
          <a:prstGeom prst="rect">
            <a:avLst/>
          </a:prstGeom>
          <a:noFill/>
          <a:extLst>
            <a:ext uri="{909E8E84-426E-40DD-AFC4-6F175D3DCCD1}">
              <a14:hiddenFill xmlns:a14="http://schemas.microsoft.com/office/drawing/2010/main">
                <a:solidFill>
                  <a:srgbClr val="FFFFFF"/>
                </a:solidFill>
              </a14:hiddenFill>
            </a:ext>
          </a:extLst>
        </p:spPr>
      </p:pic>
      <p:pic>
        <p:nvPicPr>
          <p:cNvPr id="17" name="Рисунок 2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0628" y="2960632"/>
            <a:ext cx="1686395" cy="1105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3807612" y="2960632"/>
            <a:ext cx="8123131" cy="3416320"/>
          </a:xfrm>
          <a:prstGeom prst="rect">
            <a:avLst/>
          </a:prstGeom>
          <a:noFill/>
        </p:spPr>
        <p:txBody>
          <a:bodyPr wrap="square" rtlCol="0">
            <a:spAutoFit/>
          </a:bodyPr>
          <a:lstStyle/>
          <a:p>
            <a:pPr indent="363538" algn="just">
              <a:lnSpc>
                <a:spcPct val="150000"/>
              </a:lnSpc>
            </a:pPr>
            <a:r>
              <a:rPr lang="uk-UA" dirty="0" smtClean="0">
                <a:latin typeface="Times New Roman" panose="02020603050405020304" pitchFamily="18" charset="0"/>
                <a:cs typeface="Times New Roman" panose="02020603050405020304" pitchFamily="18" charset="0"/>
              </a:rPr>
              <a:t>В рамках предмету студенти розглянуть сучасні тенденції конструювання </a:t>
            </a:r>
            <a:r>
              <a:rPr lang="uk-UA" dirty="0" err="1" smtClean="0">
                <a:latin typeface="Times New Roman" panose="02020603050405020304" pitchFamily="18" charset="0"/>
                <a:cs typeface="Times New Roman" panose="02020603050405020304" pitchFamily="18" charset="0"/>
              </a:rPr>
              <a:t>тканеінженерних</a:t>
            </a:r>
            <a:r>
              <a:rPr lang="uk-UA" dirty="0" smtClean="0">
                <a:latin typeface="Times New Roman" panose="02020603050405020304" pitchFamily="18" charset="0"/>
                <a:cs typeface="Times New Roman" panose="02020603050405020304" pitchFamily="18" charset="0"/>
              </a:rPr>
              <a:t> систем, класифікацію, призначення та особливості їх розробки.</a:t>
            </a:r>
          </a:p>
          <a:p>
            <a:pPr indent="363538" algn="just">
              <a:lnSpc>
                <a:spcPct val="150000"/>
              </a:lnSpc>
            </a:pPr>
            <a:r>
              <a:rPr lang="uk-UA" dirty="0" smtClean="0">
                <a:latin typeface="Times New Roman" panose="02020603050405020304" pitchFamily="18" charset="0"/>
                <a:cs typeface="Times New Roman" panose="02020603050405020304" pitchFamily="18" charset="0"/>
              </a:rPr>
              <a:t>Будуть розглянуті основи біомеханіки біосумісних матеріалів та біологічних систем, методи моделювання поведінки матеріалів в живих організмах та загальні принципи відновлення функцій живого організму.</a:t>
            </a:r>
          </a:p>
          <a:p>
            <a:pPr algn="just">
              <a:lnSpc>
                <a:spcPct val="150000"/>
              </a:lnSpc>
            </a:pPr>
            <a:r>
              <a:rPr lang="uk-UA" i="1" dirty="0" smtClean="0">
                <a:latin typeface="Times New Roman" panose="02020603050405020304" pitchFamily="18" charset="0"/>
                <a:cs typeface="Times New Roman" panose="02020603050405020304" pitchFamily="18" charset="0"/>
              </a:rPr>
              <a:t>Результат навчання</a:t>
            </a:r>
            <a:r>
              <a:rPr lang="uk-UA" dirty="0" smtClean="0">
                <a:latin typeface="Times New Roman" panose="02020603050405020304" pitchFamily="18" charset="0"/>
                <a:cs typeface="Times New Roman" panose="02020603050405020304" pitchFamily="18" charset="0"/>
              </a:rPr>
              <a:t>: Володіти знаннями про принципи, методи, технології створення нових матеріалів в галузях хімії, біотехнології, медицини.</a:t>
            </a:r>
          </a:p>
          <a:p>
            <a:pPr>
              <a:lnSpc>
                <a:spcPct val="150000"/>
              </a:lnSpc>
            </a:pPr>
            <a:r>
              <a:rPr lang="uk-UA" i="1" dirty="0" smtClean="0">
                <a:latin typeface="Times New Roman" panose="02020603050405020304" pitchFamily="18" charset="0"/>
                <a:cs typeface="Times New Roman" panose="02020603050405020304" pitchFamily="18" charset="0"/>
              </a:rPr>
              <a:t>Тип контролю</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диф</a:t>
            </a:r>
            <a:r>
              <a:rPr lang="uk-UA" dirty="0" smtClean="0">
                <a:latin typeface="Times New Roman" panose="02020603050405020304" pitchFamily="18" charset="0"/>
                <a:cs typeface="Times New Roman" panose="02020603050405020304" pitchFamily="18" charset="0"/>
              </a:rPr>
              <a:t>. залік., 5 семестр</a:t>
            </a:r>
            <a:r>
              <a:rPr lang="uk-UA" dirty="0" smtClean="0">
                <a:latin typeface="Times New Roman" panose="02020603050405020304" pitchFamily="18" charset="0"/>
                <a:cs typeface="Times New Roman" panose="02020603050405020304" pitchFamily="18" charset="0"/>
              </a:rPr>
              <a:t>.</a:t>
            </a:r>
            <a:endParaRPr lang="uk-UA"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21311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828927" y="77128"/>
            <a:ext cx="6348341" cy="461665"/>
          </a:xfrm>
          <a:prstGeom prst="rect">
            <a:avLst/>
          </a:prstGeom>
          <a:noFill/>
        </p:spPr>
        <p:txBody>
          <a:bodyPr wrap="none" rtlCol="0">
            <a:spAutoFit/>
          </a:bodyPr>
          <a:lstStyle/>
          <a:p>
            <a:r>
              <a:rPr lang="uk-UA" sz="2400" b="1" i="1" dirty="0" smtClean="0">
                <a:latin typeface="Times New Roman" panose="02020603050405020304" pitchFamily="18" charset="0"/>
                <a:cs typeface="Times New Roman" panose="02020603050405020304" pitchFamily="18" charset="0"/>
              </a:rPr>
              <a:t>2. Матеріали для дентального протезування</a:t>
            </a:r>
            <a:endParaRPr lang="ru-RU" sz="2400" b="1" i="1" dirty="0">
              <a:latin typeface="Times New Roman" panose="02020603050405020304" pitchFamily="18" charset="0"/>
              <a:cs typeface="Times New Roman" panose="02020603050405020304" pitchFamily="18" charset="0"/>
            </a:endParaRPr>
          </a:p>
        </p:txBody>
      </p:sp>
      <p:sp>
        <p:nvSpPr>
          <p:cNvPr id="9" name="TextBox 8"/>
          <p:cNvSpPr txBox="1"/>
          <p:nvPr/>
        </p:nvSpPr>
        <p:spPr>
          <a:xfrm>
            <a:off x="4136571" y="535717"/>
            <a:ext cx="7924800" cy="2722540"/>
          </a:xfrm>
          <a:prstGeom prst="rect">
            <a:avLst/>
          </a:prstGeom>
          <a:noFill/>
        </p:spPr>
        <p:txBody>
          <a:bodyPr wrap="square" rtlCol="0">
            <a:spAutoFit/>
          </a:bodyPr>
          <a:lstStyle/>
          <a:p>
            <a:pPr indent="363538" algn="just">
              <a:lnSpc>
                <a:spcPct val="120000"/>
              </a:lnSpc>
            </a:pPr>
            <a:r>
              <a:rPr lang="uk-UA" dirty="0" smtClean="0">
                <a:latin typeface="Times New Roman" panose="02020603050405020304" pitchFamily="18" charset="0"/>
                <a:cs typeface="Times New Roman" panose="02020603050405020304" pitchFamily="18" charset="0"/>
              </a:rPr>
              <a:t>В рамках предмету студенти розглянуть широко відомі та інноваційні матеріали для стоматології та дентального ендопротезування, матеріали та технології їх виготовлення. Оволодіють основами проектування та синтезу складів композиційних матеріалів для стоматології з комплексом заданих властивостей.</a:t>
            </a:r>
          </a:p>
          <a:p>
            <a:pPr algn="just">
              <a:lnSpc>
                <a:spcPct val="120000"/>
              </a:lnSpc>
            </a:pPr>
            <a:r>
              <a:rPr lang="uk-UA" i="1" dirty="0" smtClean="0">
                <a:latin typeface="Times New Roman" panose="02020603050405020304" pitchFamily="18" charset="0"/>
                <a:cs typeface="Times New Roman" panose="02020603050405020304" pitchFamily="18" charset="0"/>
              </a:rPr>
              <a:t>Результат навчання</a:t>
            </a:r>
            <a:r>
              <a:rPr lang="uk-UA" dirty="0" smtClean="0">
                <a:latin typeface="Times New Roman" panose="02020603050405020304" pitchFamily="18" charset="0"/>
                <a:cs typeface="Times New Roman" panose="02020603050405020304" pitchFamily="18" charset="0"/>
              </a:rPr>
              <a:t>: Володіти знаннями про принципи, методи, технології створення нових матеріалів в галузях хімії, біотехнології, медицини.</a:t>
            </a:r>
          </a:p>
          <a:p>
            <a:pPr>
              <a:lnSpc>
                <a:spcPct val="120000"/>
              </a:lnSpc>
            </a:pPr>
            <a:r>
              <a:rPr lang="uk-UA" i="1" dirty="0" smtClean="0">
                <a:latin typeface="Times New Roman" panose="02020603050405020304" pitchFamily="18" charset="0"/>
                <a:cs typeface="Times New Roman" panose="02020603050405020304" pitchFamily="18" charset="0"/>
              </a:rPr>
              <a:t>Тип контролю</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диф</a:t>
            </a:r>
            <a:r>
              <a:rPr lang="uk-UA" dirty="0" smtClean="0">
                <a:latin typeface="Times New Roman" panose="02020603050405020304" pitchFamily="18" charset="0"/>
                <a:cs typeface="Times New Roman" panose="02020603050405020304" pitchFamily="18" charset="0"/>
              </a:rPr>
              <a:t>. залік., 6 семестр</a:t>
            </a:r>
            <a:r>
              <a:rPr lang="uk-UA" dirty="0" smtClean="0">
                <a:latin typeface="Times New Roman" panose="02020603050405020304" pitchFamily="18" charset="0"/>
                <a:cs typeface="Times New Roman" panose="02020603050405020304" pitchFamily="18" charset="0"/>
              </a:rPr>
              <a:t>.</a:t>
            </a:r>
            <a:endParaRPr lang="uk-UA" dirty="0" smtClean="0">
              <a:latin typeface="Times New Roman" panose="02020603050405020304" pitchFamily="18" charset="0"/>
              <a:cs typeface="Times New Roman" panose="02020603050405020304" pitchFamily="18" charset="0"/>
            </a:endParaRPr>
          </a:p>
        </p:txBody>
      </p:sp>
      <p:pic>
        <p:nvPicPr>
          <p:cNvPr id="10" name="Рисунок 1"/>
          <p:cNvPicPr>
            <a:picLocks noChangeAspect="1"/>
          </p:cNvPicPr>
          <p:nvPr/>
        </p:nvPicPr>
        <p:blipFill rotWithShape="1">
          <a:blip r:embed="rId2"/>
          <a:srcRect l="7222" r="3557"/>
          <a:stretch/>
        </p:blipFill>
        <p:spPr bwMode="auto">
          <a:xfrm>
            <a:off x="68909" y="201910"/>
            <a:ext cx="4067662" cy="1577567"/>
          </a:xfrm>
          <a:prstGeom prst="rect">
            <a:avLst/>
          </a:prstGeom>
          <a:noFill/>
          <a:ln w="9525">
            <a:noFill/>
            <a:miter lim="800000"/>
            <a:headEnd/>
            <a:tailEnd/>
          </a:ln>
        </p:spPr>
      </p:pic>
      <p:sp>
        <p:nvSpPr>
          <p:cNvPr id="11" name="TextBox 10"/>
          <p:cNvSpPr txBox="1"/>
          <p:nvPr/>
        </p:nvSpPr>
        <p:spPr>
          <a:xfrm>
            <a:off x="4828927" y="3382410"/>
            <a:ext cx="6685228" cy="461665"/>
          </a:xfrm>
          <a:prstGeom prst="rect">
            <a:avLst/>
          </a:prstGeom>
          <a:noFill/>
        </p:spPr>
        <p:txBody>
          <a:bodyPr wrap="none" rtlCol="0">
            <a:spAutoFit/>
          </a:bodyPr>
          <a:lstStyle/>
          <a:p>
            <a:r>
              <a:rPr lang="uk-UA" sz="2400" b="1" i="1" dirty="0" smtClean="0">
                <a:latin typeface="Times New Roman" panose="02020603050405020304" pitchFamily="18" charset="0"/>
                <a:cs typeface="Times New Roman" panose="02020603050405020304" pitchFamily="18" charset="0"/>
              </a:rPr>
              <a:t>3. Матеріали для кісткового ендопротезування</a:t>
            </a:r>
            <a:endParaRPr lang="ru-RU" sz="2400" b="1" i="1"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4209141" y="3837923"/>
            <a:ext cx="7924800" cy="2722540"/>
          </a:xfrm>
          <a:prstGeom prst="rect">
            <a:avLst/>
          </a:prstGeom>
          <a:noFill/>
        </p:spPr>
        <p:txBody>
          <a:bodyPr wrap="square" rtlCol="0">
            <a:spAutoFit/>
          </a:bodyPr>
          <a:lstStyle/>
          <a:p>
            <a:pPr indent="261938" algn="just">
              <a:lnSpc>
                <a:spcPct val="120000"/>
              </a:lnSpc>
            </a:pPr>
            <a:r>
              <a:rPr lang="uk-UA" dirty="0" smtClean="0">
                <a:latin typeface="Times New Roman" panose="02020603050405020304" pitchFamily="18" charset="0"/>
                <a:cs typeface="Times New Roman" panose="02020603050405020304" pitchFamily="18" charset="0"/>
              </a:rPr>
              <a:t>Студенти </a:t>
            </a:r>
            <a:r>
              <a:rPr lang="uk-UA" dirty="0" err="1" smtClean="0">
                <a:latin typeface="Times New Roman" panose="02020603050405020304" pitchFamily="18" charset="0"/>
                <a:cs typeface="Times New Roman" panose="02020603050405020304" pitchFamily="18" charset="0"/>
              </a:rPr>
              <a:t>вивчать</a:t>
            </a:r>
            <a:r>
              <a:rPr lang="uk-UA" dirty="0" smtClean="0">
                <a:latin typeface="Times New Roman" panose="02020603050405020304" pitchFamily="18" charset="0"/>
                <a:cs typeface="Times New Roman" panose="02020603050405020304" pitchFamily="18" charset="0"/>
              </a:rPr>
              <a:t> переваги та недоліки основних класів біосумісних матеріалів: </a:t>
            </a:r>
            <a:r>
              <a:rPr lang="uk-UA" dirty="0" err="1" smtClean="0">
                <a:latin typeface="Times New Roman" panose="02020603050405020304" pitchFamily="18" charset="0"/>
                <a:cs typeface="Times New Roman" panose="02020603050405020304" pitchFamily="18" charset="0"/>
              </a:rPr>
              <a:t>біоінетних</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біотолерантних</a:t>
            </a:r>
            <a:r>
              <a:rPr lang="uk-UA" dirty="0" smtClean="0">
                <a:latin typeface="Times New Roman" panose="02020603050405020304" pitchFamily="18" charset="0"/>
                <a:cs typeface="Times New Roman" panose="02020603050405020304" pitchFamily="18" charset="0"/>
              </a:rPr>
              <a:t> та біоактивних, особливості  відновлення складу та структури кісткової тканини. Освоять принципи створення нових біоактивних матеріалів, методи визначення їх властивостей та прогнозування поведінки в умовах живого організму.</a:t>
            </a:r>
          </a:p>
          <a:p>
            <a:pPr indent="261938" algn="just">
              <a:lnSpc>
                <a:spcPct val="120000"/>
              </a:lnSpc>
            </a:pPr>
            <a:r>
              <a:rPr lang="uk-UA" i="1" dirty="0" smtClean="0">
                <a:latin typeface="Times New Roman" panose="02020603050405020304" pitchFamily="18" charset="0"/>
                <a:cs typeface="Times New Roman" panose="02020603050405020304" pitchFamily="18" charset="0"/>
              </a:rPr>
              <a:t>Результат навчання</a:t>
            </a:r>
            <a:r>
              <a:rPr lang="uk-UA" dirty="0" smtClean="0">
                <a:latin typeface="Times New Roman" panose="02020603050405020304" pitchFamily="18" charset="0"/>
                <a:cs typeface="Times New Roman" panose="02020603050405020304" pitchFamily="18" charset="0"/>
              </a:rPr>
              <a:t>: Володіти знаннями про принципи, методи, технології створення нових матеріалів в галузях хімії, біотехнології, медицини.</a:t>
            </a:r>
          </a:p>
          <a:p>
            <a:pPr>
              <a:lnSpc>
                <a:spcPct val="120000"/>
              </a:lnSpc>
            </a:pPr>
            <a:r>
              <a:rPr lang="uk-UA" i="1" dirty="0" smtClean="0">
                <a:latin typeface="Times New Roman" panose="02020603050405020304" pitchFamily="18" charset="0"/>
                <a:cs typeface="Times New Roman" panose="02020603050405020304" pitchFamily="18" charset="0"/>
              </a:rPr>
              <a:t>Тип контролю</a:t>
            </a:r>
            <a:r>
              <a:rPr lang="uk-UA" dirty="0" smtClean="0">
                <a:latin typeface="Times New Roman" panose="02020603050405020304" pitchFamily="18" charset="0"/>
                <a:cs typeface="Times New Roman" panose="02020603050405020304" pitchFamily="18" charset="0"/>
              </a:rPr>
              <a:t>: </a:t>
            </a:r>
            <a:r>
              <a:rPr lang="uk-UA" dirty="0" err="1" smtClean="0">
                <a:latin typeface="Times New Roman" panose="02020603050405020304" pitchFamily="18" charset="0"/>
                <a:cs typeface="Times New Roman" panose="02020603050405020304" pitchFamily="18" charset="0"/>
              </a:rPr>
              <a:t>диф</a:t>
            </a:r>
            <a:r>
              <a:rPr lang="uk-UA" dirty="0" smtClean="0">
                <a:latin typeface="Times New Roman" panose="02020603050405020304" pitchFamily="18" charset="0"/>
                <a:cs typeface="Times New Roman" panose="02020603050405020304" pitchFamily="18" charset="0"/>
              </a:rPr>
              <a:t>. залік., 7 семестр</a:t>
            </a:r>
            <a:r>
              <a:rPr lang="uk-UA" dirty="0" smtClean="0">
                <a:latin typeface="Times New Roman" panose="02020603050405020304" pitchFamily="18" charset="0"/>
                <a:cs typeface="Times New Roman" panose="02020603050405020304" pitchFamily="18" charset="0"/>
              </a:rPr>
              <a:t>.</a:t>
            </a:r>
            <a:endParaRPr lang="uk-UA" dirty="0" smtClean="0">
              <a:latin typeface="Times New Roman" panose="02020603050405020304" pitchFamily="18" charset="0"/>
              <a:cs typeface="Times New Roman" panose="02020603050405020304" pitchFamily="18" charset="0"/>
            </a:endParaRPr>
          </a:p>
        </p:txBody>
      </p:sp>
      <p:pic>
        <p:nvPicPr>
          <p:cNvPr id="19" name="Picture 2" descr="ÐÐ¾ÑÐ¾Ð¶ÐµÐµ Ð¸Ð·Ð¾Ð±ÑÐ°Ð¶ÐµÐ½Ð¸Ð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09" y="3700326"/>
            <a:ext cx="4116304" cy="272318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ÐÐ¾ÑÐ¾Ð¶ÐµÐµ Ð¸Ð·Ð¾Ð±ÑÐ°Ð¶ÐµÐ½Ð¸Ðµ"/>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909" y="1828378"/>
            <a:ext cx="1934062" cy="138912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ÐÐ°ÑÑÐ¸Ð½ÐºÐ¸ Ð¿Ð¾ Ð·Ð°Ð¿ÑÐ¾ÑÑ Ð¼ÐµÑÐ°Ð»Ð»Ð¸ÑÐµÑÐºÐ¸Ðµ ÐºÐ¾ÑÐ¾Ð½ÐºÐ¸"/>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660"/>
          <a:stretch/>
        </p:blipFill>
        <p:spPr bwMode="auto">
          <a:xfrm>
            <a:off x="2032002" y="1828379"/>
            <a:ext cx="2104570" cy="1389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1948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923746" y="211877"/>
            <a:ext cx="2373535" cy="461665"/>
          </a:xfrm>
          <a:prstGeom prst="rect">
            <a:avLst/>
          </a:prstGeom>
          <a:noFill/>
        </p:spPr>
        <p:txBody>
          <a:bodyPr wrap="none" rtlCol="0">
            <a:spAutoFit/>
          </a:bodyPr>
          <a:lstStyle/>
          <a:p>
            <a:r>
              <a:rPr lang="uk-UA" sz="2400" b="1" i="1" dirty="0" smtClean="0">
                <a:latin typeface="Times New Roman" panose="02020603050405020304" pitchFamily="18" charset="0"/>
                <a:cs typeface="Times New Roman" panose="02020603050405020304" pitchFamily="18" charset="0"/>
              </a:rPr>
              <a:t>Викладачі курсу</a:t>
            </a:r>
            <a:endParaRPr lang="ru-RU" sz="2400" b="1" i="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rotWithShape="1">
          <a:blip r:embed="rId2" cstate="print">
            <a:extLst>
              <a:ext uri="{28A0092B-C50C-407E-A947-70E740481C1C}">
                <a14:useLocalDpi xmlns:a14="http://schemas.microsoft.com/office/drawing/2010/main" val="0"/>
              </a:ext>
            </a:extLst>
          </a:blip>
          <a:srcRect l="18810" r="25588" b="19402"/>
          <a:stretch/>
        </p:blipFill>
        <p:spPr>
          <a:xfrm rot="5400000">
            <a:off x="317444" y="3475112"/>
            <a:ext cx="2314096" cy="1886856"/>
          </a:xfrm>
          <a:prstGeom prst="rect">
            <a:avLst/>
          </a:prstGeom>
        </p:spPr>
      </p:pic>
      <p:sp>
        <p:nvSpPr>
          <p:cNvPr id="2" name="TextBox 1"/>
          <p:cNvSpPr txBox="1"/>
          <p:nvPr/>
        </p:nvSpPr>
        <p:spPr>
          <a:xfrm>
            <a:off x="2888343" y="673542"/>
            <a:ext cx="9100457" cy="2631490"/>
          </a:xfrm>
          <a:prstGeom prst="rect">
            <a:avLst/>
          </a:prstGeom>
          <a:noFill/>
        </p:spPr>
        <p:txBody>
          <a:bodyPr wrap="square" rtlCol="0">
            <a:spAutoFit/>
          </a:bodyPr>
          <a:lstStyle/>
          <a:p>
            <a:pPr algn="just">
              <a:lnSpc>
                <a:spcPct val="150000"/>
              </a:lnSpc>
            </a:pPr>
            <a:r>
              <a:rPr lang="ru-RU" sz="2000" b="1" dirty="0">
                <a:latin typeface="Times New Roman" panose="02020603050405020304" pitchFamily="18" charset="0"/>
                <a:cs typeface="Times New Roman" panose="02020603050405020304" pitchFamily="18" charset="0"/>
              </a:rPr>
              <a:t>Саввова Оксана </a:t>
            </a:r>
            <a:r>
              <a:rPr lang="ru-RU" sz="2000" b="1" dirty="0" err="1" smtClean="0">
                <a:latin typeface="Times New Roman" panose="02020603050405020304" pitchFamily="18" charset="0"/>
                <a:cs typeface="Times New Roman" panose="02020603050405020304" pitchFamily="18" charset="0"/>
              </a:rPr>
              <a:t>Вікторівна</a:t>
            </a:r>
            <a:r>
              <a:rPr lang="ru-RU" b="1"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професор кафедри хімії та інтегрованих технологій,</a:t>
            </a:r>
            <a:br>
              <a:rPr lang="uk-UA" dirty="0" smtClean="0">
                <a:latin typeface="Times New Roman" panose="02020603050405020304" pitchFamily="18" charset="0"/>
                <a:cs typeface="Times New Roman" panose="02020603050405020304" pitchFamily="18" charset="0"/>
              </a:rPr>
            </a:br>
            <a:r>
              <a:rPr lang="uk-UA" dirty="0" smtClean="0">
                <a:latin typeface="Times New Roman" panose="02020603050405020304" pitchFamily="18" charset="0"/>
                <a:cs typeface="Times New Roman" panose="02020603050405020304" pitchFamily="18" charset="0"/>
              </a:rPr>
              <a:t>доктор технічних наук, професор. </a:t>
            </a:r>
          </a:p>
          <a:p>
            <a:pPr algn="just">
              <a:lnSpc>
                <a:spcPct val="150000"/>
              </a:lnSpc>
            </a:pPr>
            <a:r>
              <a:rPr lang="uk-UA" i="1" dirty="0" smtClean="0">
                <a:latin typeface="Times New Roman" panose="02020603050405020304" pitchFamily="18" charset="0"/>
                <a:cs typeface="Times New Roman" panose="02020603050405020304" pitchFamily="18" charset="0"/>
              </a:rPr>
              <a:t>Наукові інтереси</a:t>
            </a:r>
            <a:r>
              <a:rPr lang="uk-UA" dirty="0" smtClean="0">
                <a:latin typeface="Times New Roman" panose="02020603050405020304" pitchFamily="18" charset="0"/>
                <a:cs typeface="Times New Roman" panose="02020603050405020304" pitchFamily="18" charset="0"/>
              </a:rPr>
              <a:t>: біосумісні склокристалічні матеріали та покриття для ендопротезування, ситали, композиційні матеріали спеціального призначення, бактерицидні покриття та ін.</a:t>
            </a:r>
          </a:p>
          <a:p>
            <a:pPr algn="just">
              <a:lnSpc>
                <a:spcPct val="150000"/>
              </a:lnSpc>
            </a:pPr>
            <a:r>
              <a:rPr lang="uk-UA" dirty="0" smtClean="0">
                <a:latin typeface="Times New Roman" panose="02020603050405020304" pitchFamily="18" charset="0"/>
                <a:cs typeface="Times New Roman" panose="02020603050405020304" pitchFamily="18" charset="0"/>
              </a:rPr>
              <a:t>Детальніше: </a:t>
            </a:r>
            <a:r>
              <a:rPr lang="en-US" dirty="0">
                <a:latin typeface="Times New Roman" panose="02020603050405020304" pitchFamily="18" charset="0"/>
                <a:cs typeface="Times New Roman" panose="02020603050405020304" pitchFamily="18" charset="0"/>
                <a:hlinkClick r:id="rId3"/>
              </a:rPr>
              <a:t>https://</a:t>
            </a:r>
            <a:r>
              <a:rPr lang="en-US" dirty="0" smtClean="0">
                <a:latin typeface="Times New Roman" panose="02020603050405020304" pitchFamily="18" charset="0"/>
                <a:cs typeface="Times New Roman" panose="02020603050405020304" pitchFamily="18" charset="0"/>
                <a:hlinkClick r:id="rId3"/>
              </a:rPr>
              <a:t>chem.kname.edu.ua/index.php/uk/o-kafedre/sostav-kafedry</a:t>
            </a:r>
            <a:endParaRPr lang="uk-UA" dirty="0" smtClean="0">
              <a:latin typeface="Times New Roman" panose="02020603050405020304" pitchFamily="18" charset="0"/>
              <a:cs typeface="Times New Roman" panose="02020603050405020304" pitchFamily="18" charset="0"/>
            </a:endParaRPr>
          </a:p>
        </p:txBody>
      </p:sp>
      <p:sp>
        <p:nvSpPr>
          <p:cNvPr id="8" name="TextBox 7"/>
          <p:cNvSpPr txBox="1"/>
          <p:nvPr/>
        </p:nvSpPr>
        <p:spPr>
          <a:xfrm>
            <a:off x="2747052" y="3418104"/>
            <a:ext cx="9241748" cy="2215991"/>
          </a:xfrm>
          <a:prstGeom prst="rect">
            <a:avLst/>
          </a:prstGeom>
          <a:noFill/>
        </p:spPr>
        <p:txBody>
          <a:bodyPr wrap="square" rtlCol="0">
            <a:spAutoFit/>
          </a:bodyPr>
          <a:lstStyle/>
          <a:p>
            <a:pPr algn="just">
              <a:lnSpc>
                <a:spcPct val="150000"/>
              </a:lnSpc>
            </a:pPr>
            <a:r>
              <a:rPr lang="ru-RU" sz="2000" b="1" dirty="0" smtClean="0">
                <a:latin typeface="Times New Roman" panose="02020603050405020304" pitchFamily="18" charset="0"/>
                <a:cs typeface="Times New Roman" panose="02020603050405020304" pitchFamily="18" charset="0"/>
              </a:rPr>
              <a:t>Фесенко </a:t>
            </a:r>
            <a:r>
              <a:rPr lang="ru-RU" sz="2000" b="1" dirty="0" err="1" smtClean="0">
                <a:latin typeface="Times New Roman" panose="02020603050405020304" pitchFamily="18" charset="0"/>
                <a:cs typeface="Times New Roman" panose="02020603050405020304" pitchFamily="18" charset="0"/>
              </a:rPr>
              <a:t>Олексій</a:t>
            </a:r>
            <a:r>
              <a:rPr lang="ru-RU" sz="2000" b="1" dirty="0" smtClean="0">
                <a:latin typeface="Times New Roman" panose="02020603050405020304" pitchFamily="18" charset="0"/>
                <a:cs typeface="Times New Roman" panose="02020603050405020304" pitchFamily="18" charset="0"/>
              </a:rPr>
              <a:t> </a:t>
            </a:r>
            <a:r>
              <a:rPr lang="ru-RU" sz="2000" b="1" dirty="0" err="1" smtClean="0">
                <a:latin typeface="Times New Roman" panose="02020603050405020304" pitchFamily="18" charset="0"/>
                <a:cs typeface="Times New Roman" panose="02020603050405020304" pitchFamily="18" charset="0"/>
              </a:rPr>
              <a:t>Ігорович</a:t>
            </a:r>
            <a:r>
              <a:rPr lang="ru-RU" b="1"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старший викладач кафедри хімії та інтегрованих технологій, кандидат технічних наук. </a:t>
            </a:r>
          </a:p>
          <a:p>
            <a:pPr algn="just">
              <a:lnSpc>
                <a:spcPct val="150000"/>
              </a:lnSpc>
            </a:pPr>
            <a:r>
              <a:rPr lang="uk-UA" i="1" dirty="0" smtClean="0">
                <a:latin typeface="Times New Roman" panose="02020603050405020304" pitchFamily="18" charset="0"/>
                <a:cs typeface="Times New Roman" panose="02020603050405020304" pitchFamily="18" charset="0"/>
              </a:rPr>
              <a:t>Наукові інтереси</a:t>
            </a:r>
            <a:r>
              <a:rPr lang="uk-UA" dirty="0" smtClean="0">
                <a:latin typeface="Times New Roman" panose="02020603050405020304" pitchFamily="18" charset="0"/>
                <a:cs typeface="Times New Roman" panose="02020603050405020304" pitchFamily="18" charset="0"/>
              </a:rPr>
              <a:t>: біосумісні матеріали для стоматології та </a:t>
            </a:r>
            <a:r>
              <a:rPr lang="uk-UA" dirty="0" err="1" smtClean="0">
                <a:latin typeface="Times New Roman" panose="02020603050405020304" pitchFamily="18" charset="0"/>
                <a:cs typeface="Times New Roman" panose="02020603050405020304" pitchFamily="18" charset="0"/>
              </a:rPr>
              <a:t>щелепно</a:t>
            </a:r>
            <a:r>
              <a:rPr lang="uk-UA" dirty="0" smtClean="0">
                <a:latin typeface="Times New Roman" panose="02020603050405020304" pitchFamily="18" charset="0"/>
                <a:cs typeface="Times New Roman" panose="02020603050405020304" pitchFamily="18" charset="0"/>
              </a:rPr>
              <a:t>-лицьової хірургії, композиційні покриття по титану, біоактивні матеріали та покриття та ін. </a:t>
            </a:r>
          </a:p>
          <a:p>
            <a:pPr algn="just">
              <a:lnSpc>
                <a:spcPct val="150000"/>
              </a:lnSpc>
            </a:pPr>
            <a:r>
              <a:rPr lang="uk-UA" dirty="0" smtClean="0">
                <a:latin typeface="Times New Roman" panose="02020603050405020304" pitchFamily="18" charset="0"/>
                <a:cs typeface="Times New Roman" panose="02020603050405020304" pitchFamily="18" charset="0"/>
              </a:rPr>
              <a:t>Детальніше: </a:t>
            </a:r>
            <a:r>
              <a:rPr lang="en-US" dirty="0">
                <a:latin typeface="Times New Roman" panose="02020603050405020304" pitchFamily="18" charset="0"/>
                <a:cs typeface="Times New Roman" panose="02020603050405020304" pitchFamily="18" charset="0"/>
                <a:hlinkClick r:id="rId3"/>
              </a:rPr>
              <a:t>https://</a:t>
            </a:r>
            <a:r>
              <a:rPr lang="en-US" dirty="0" smtClean="0">
                <a:latin typeface="Times New Roman" panose="02020603050405020304" pitchFamily="18" charset="0"/>
                <a:cs typeface="Times New Roman" panose="02020603050405020304" pitchFamily="18" charset="0"/>
                <a:hlinkClick r:id="rId3"/>
              </a:rPr>
              <a:t>chem.kname.edu.ua/index.php/uk/o-kafedre/sostav-kafedry</a:t>
            </a:r>
            <a:endParaRPr lang="uk-UA" dirty="0" smtClean="0">
              <a:latin typeface="Times New Roman" panose="02020603050405020304" pitchFamily="18" charset="0"/>
              <a:cs typeface="Times New Roman" panose="02020603050405020304" pitchFamily="18" charset="0"/>
            </a:endParaRPr>
          </a:p>
        </p:txBody>
      </p:sp>
      <p:sp>
        <p:nvSpPr>
          <p:cNvPr id="3" name="TextBox 2"/>
          <p:cNvSpPr txBox="1"/>
          <p:nvPr/>
        </p:nvSpPr>
        <p:spPr>
          <a:xfrm>
            <a:off x="116116" y="5588005"/>
            <a:ext cx="11974286" cy="1338828"/>
          </a:xfrm>
          <a:prstGeom prst="rect">
            <a:avLst/>
          </a:prstGeom>
          <a:noFill/>
        </p:spPr>
        <p:txBody>
          <a:bodyPr wrap="square" rtlCol="0">
            <a:spAutoFit/>
          </a:bodyPr>
          <a:lstStyle/>
          <a:p>
            <a:pPr indent="449263" algn="just">
              <a:lnSpc>
                <a:spcPct val="150000"/>
              </a:lnSpc>
            </a:pPr>
            <a:r>
              <a:rPr lang="uk-UA" dirty="0" smtClean="0">
                <a:latin typeface="Times New Roman" panose="02020603050405020304" pitchFamily="18" charset="0"/>
                <a:cs typeface="Times New Roman" panose="02020603050405020304" pitchFamily="18" charset="0"/>
              </a:rPr>
              <a:t>Додатково до проведення практичних занять будуть залучатися провідні спеціалісти медичного профілю та передбачено ознайомчі відвідування профільних лабораторій науково-медичних інститутів партнерів кафедри </a:t>
            </a:r>
            <a:br>
              <a:rPr lang="uk-UA" dirty="0" smtClean="0">
                <a:latin typeface="Times New Roman" panose="02020603050405020304" pitchFamily="18" charset="0"/>
                <a:cs typeface="Times New Roman" panose="02020603050405020304" pitchFamily="18" charset="0"/>
              </a:rPr>
            </a:br>
            <a:r>
              <a:rPr lang="uk-UA" dirty="0" smtClean="0">
                <a:latin typeface="Times New Roman" panose="02020603050405020304" pitchFamily="18" charset="0"/>
                <a:cs typeface="Times New Roman" panose="02020603050405020304" pitchFamily="18" charset="0"/>
              </a:rPr>
              <a:t>(Інститут проблем хребта та суглобів ім. </a:t>
            </a:r>
            <a:r>
              <a:rPr lang="uk-UA" dirty="0" err="1" smtClean="0">
                <a:latin typeface="Times New Roman" panose="02020603050405020304" pitchFamily="18" charset="0"/>
                <a:cs typeface="Times New Roman" panose="02020603050405020304" pitchFamily="18" charset="0"/>
              </a:rPr>
              <a:t>ак</a:t>
            </a:r>
            <a:r>
              <a:rPr lang="uk-UA" dirty="0" smtClean="0">
                <a:latin typeface="Times New Roman" panose="02020603050405020304" pitchFamily="18" charset="0"/>
                <a:cs typeface="Times New Roman" panose="02020603050405020304" pitchFamily="18" charset="0"/>
              </a:rPr>
              <a:t>. М.І. </a:t>
            </a:r>
            <a:r>
              <a:rPr lang="uk-UA" dirty="0" err="1" smtClean="0">
                <a:latin typeface="Times New Roman" panose="02020603050405020304" pitchFamily="18" charset="0"/>
                <a:cs typeface="Times New Roman" panose="02020603050405020304" pitchFamily="18" charset="0"/>
              </a:rPr>
              <a:t>Ситенка</a:t>
            </a:r>
            <a:r>
              <a:rPr lang="uk-UA" dirty="0" smtClean="0">
                <a:latin typeface="Times New Roman" panose="02020603050405020304" pitchFamily="18" charset="0"/>
                <a:cs typeface="Times New Roman" panose="02020603050405020304" pitchFamily="18" charset="0"/>
              </a:rPr>
              <a:t>, каф. стоматології Національного медичного інституту та ін.).</a:t>
            </a:r>
            <a:endParaRPr lang="ru-RU"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rotWithShape="1">
          <a:blip r:embed="rId4">
            <a:extLst>
              <a:ext uri="{28A0092B-C50C-407E-A947-70E740481C1C}">
                <a14:useLocalDpi xmlns:a14="http://schemas.microsoft.com/office/drawing/2010/main" val="0"/>
              </a:ext>
            </a:extLst>
          </a:blip>
          <a:srcRect b="17076"/>
          <a:stretch/>
        </p:blipFill>
        <p:spPr>
          <a:xfrm>
            <a:off x="531064" y="873591"/>
            <a:ext cx="1919397" cy="2231392"/>
          </a:xfrm>
          <a:prstGeom prst="rect">
            <a:avLst/>
          </a:prstGeom>
        </p:spPr>
      </p:pic>
    </p:spTree>
    <p:extLst>
      <p:ext uri="{BB962C8B-B14F-4D97-AF65-F5344CB8AC3E}">
        <p14:creationId xmlns:p14="http://schemas.microsoft.com/office/powerpoint/2010/main" val="38356027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 y="-1"/>
            <a:ext cx="12293600" cy="793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535388" y="371355"/>
            <a:ext cx="4132613" cy="584775"/>
          </a:xfrm>
          <a:prstGeom prst="rect">
            <a:avLst/>
          </a:prstGeom>
          <a:noFill/>
        </p:spPr>
        <p:txBody>
          <a:bodyPr wrap="square" rtlCol="0">
            <a:spAutoFit/>
          </a:bodyPr>
          <a:lstStyle/>
          <a:p>
            <a:pPr algn="ctr"/>
            <a:r>
              <a:rPr lang="uk-UA" sz="3200" b="1" i="1" dirty="0">
                <a:solidFill>
                  <a:srgbClr val="9F1C20"/>
                </a:solidFill>
                <a:latin typeface="Arial" panose="020B0604020202020204" pitchFamily="34" charset="0"/>
                <a:cs typeface="Arial" panose="020B0604020202020204" pitchFamily="34" charset="0"/>
              </a:rPr>
              <a:t>Дякую за увагу</a:t>
            </a:r>
          </a:p>
        </p:txBody>
      </p:sp>
    </p:spTree>
    <p:extLst>
      <p:ext uri="{BB962C8B-B14F-4D97-AF65-F5344CB8AC3E}">
        <p14:creationId xmlns:p14="http://schemas.microsoft.com/office/powerpoint/2010/main" val="197951100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TotalTime>
  <Words>533</Words>
  <Application>Microsoft Office PowerPoint</Application>
  <PresentationFormat>Широкоэкранный</PresentationFormat>
  <Paragraphs>34</Paragraphs>
  <Slides>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vt:i4>
      </vt:variant>
    </vt:vector>
  </HeadingPairs>
  <TitlesOfParts>
    <vt:vector size="11"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30</cp:revision>
  <dcterms:created xsi:type="dcterms:W3CDTF">2022-02-02T09:17:12Z</dcterms:created>
  <dcterms:modified xsi:type="dcterms:W3CDTF">2022-02-02T13:04:01Z</dcterms:modified>
</cp:coreProperties>
</file>