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Raleway" charset="-52"/>
      <p:regular r:id="rId12"/>
    </p:embeddedFont>
    <p:embeddedFont>
      <p:font typeface="Raleway Bold" charset="-52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Caveat Bold" charset="-52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svg"/><Relationship Id="rId12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32.sv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34.sv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43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4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svg"/><Relationship Id="rId7" Type="http://schemas.openxmlformats.org/officeDocument/2006/relationships/image" Target="../media/image5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51.svg"/><Relationship Id="rId4" Type="http://schemas.openxmlformats.org/officeDocument/2006/relationships/image" Target="../media/image31.png"/><Relationship Id="rId9" Type="http://schemas.openxmlformats.org/officeDocument/2006/relationships/image" Target="../media/image5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7.sv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12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6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5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51.svg"/><Relationship Id="rId4" Type="http://schemas.openxmlformats.org/officeDocument/2006/relationships/image" Target="../media/image31.png"/><Relationship Id="rId9" Type="http://schemas.openxmlformats.org/officeDocument/2006/relationships/image" Target="../media/image5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69.svg"/><Relationship Id="rId5" Type="http://schemas.openxmlformats.org/officeDocument/2006/relationships/image" Target="../media/image19.svg"/><Relationship Id="rId10" Type="http://schemas.openxmlformats.org/officeDocument/2006/relationships/image" Target="../media/image41.pn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8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887129" y="5291538"/>
            <a:ext cx="8513741" cy="18410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3645598"/>
            <a:ext cx="16025551" cy="4236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68"/>
              </a:lnSpc>
            </a:pPr>
            <a:r>
              <a:rPr lang="en-US" sz="16368">
                <a:solidFill>
                  <a:srgbClr val="FFFFFF"/>
                </a:solidFill>
                <a:latin typeface="Caveat Bold"/>
              </a:rPr>
              <a:t>Професійна риторика</a:t>
            </a:r>
          </a:p>
          <a:p>
            <a:pPr algn="ctr">
              <a:lnSpc>
                <a:spcPts val="16368"/>
              </a:lnSpc>
            </a:pPr>
            <a:endParaRPr lang="en-US" sz="16368">
              <a:solidFill>
                <a:srgbClr val="FFFFFF"/>
              </a:solidFill>
              <a:latin typeface="Caveat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68045" y="9182100"/>
            <a:ext cx="17151910" cy="680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3"/>
              </a:lnSpc>
            </a:pPr>
            <a:r>
              <a:rPr lang="en-US" sz="3966">
                <a:solidFill>
                  <a:srgbClr val="FFFFFF"/>
                </a:solidFill>
                <a:latin typeface="Raleway"/>
              </a:rPr>
              <a:t>Навчальний курс "Професійна риторика", кафедра МППП, 314цк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80186" y="1153876"/>
            <a:ext cx="11727627" cy="1154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spc="66">
                <a:solidFill>
                  <a:srgbClr val="FFFFFF"/>
                </a:solidFill>
                <a:latin typeface="Raleway"/>
              </a:rPr>
              <a:t>КАФЕДРА МОВНОЇ ПІДГОТОВКИ, ПЕДАГОГІКИ ТА ПСИХОЛОГІЇ ПРЕЗЕНТУЄ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5799637">
            <a:off x="1409887" y="2328866"/>
            <a:ext cx="1211882" cy="134466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5400000">
            <a:off x="16372100" y="1032285"/>
            <a:ext cx="398896" cy="13755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0800000">
            <a:off x="15259334" y="5831115"/>
            <a:ext cx="793689" cy="7619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16075" y="3532663"/>
            <a:ext cx="8408631" cy="1019414"/>
            <a:chOff x="0" y="0"/>
            <a:chExt cx="2548070" cy="308913"/>
          </a:xfrm>
        </p:grpSpPr>
        <p:sp>
          <p:nvSpPr>
            <p:cNvPr id="3" name="Freeform 3"/>
            <p:cNvSpPr/>
            <p:nvPr/>
          </p:nvSpPr>
          <p:spPr>
            <a:xfrm>
              <a:off x="-3810" y="1270"/>
              <a:ext cx="2553150" cy="307643"/>
            </a:xfrm>
            <a:custGeom>
              <a:avLst/>
              <a:gdLst/>
              <a:ahLst/>
              <a:cxnLst/>
              <a:rect l="l" t="t" r="r" b="b"/>
              <a:pathLst>
                <a:path w="2553150" h="307643">
                  <a:moveTo>
                    <a:pt x="2549340" y="229115"/>
                  </a:moveTo>
                  <a:cubicBezTo>
                    <a:pt x="2549340" y="220560"/>
                    <a:pt x="2553150" y="211859"/>
                    <a:pt x="2546800" y="203303"/>
                  </a:cubicBezTo>
                  <a:cubicBezTo>
                    <a:pt x="2539180" y="197648"/>
                    <a:pt x="2527750" y="86135"/>
                    <a:pt x="2527750" y="80479"/>
                  </a:cubicBezTo>
                  <a:cubicBezTo>
                    <a:pt x="2525210" y="76564"/>
                    <a:pt x="2523940" y="72504"/>
                    <a:pt x="2521400" y="54610"/>
                  </a:cubicBezTo>
                  <a:cubicBezTo>
                    <a:pt x="2521400" y="44450"/>
                    <a:pt x="2520130" y="34290"/>
                    <a:pt x="2518860" y="21590"/>
                  </a:cubicBezTo>
                  <a:cubicBezTo>
                    <a:pt x="2508700" y="19050"/>
                    <a:pt x="2499810" y="17780"/>
                    <a:pt x="2489650" y="16510"/>
                  </a:cubicBezTo>
                  <a:cubicBezTo>
                    <a:pt x="2479131" y="15240"/>
                    <a:pt x="2467496" y="16510"/>
                    <a:pt x="2457800" y="16510"/>
                  </a:cubicBezTo>
                  <a:cubicBezTo>
                    <a:pt x="2409321" y="13970"/>
                    <a:pt x="2360842" y="8890"/>
                    <a:pt x="2312363" y="7620"/>
                  </a:cubicBezTo>
                  <a:cubicBezTo>
                    <a:pt x="2221223" y="5080"/>
                    <a:pt x="2128143" y="3810"/>
                    <a:pt x="2037002" y="2540"/>
                  </a:cubicBezTo>
                  <a:cubicBezTo>
                    <a:pt x="2004036" y="2540"/>
                    <a:pt x="1969131" y="0"/>
                    <a:pt x="1936166" y="0"/>
                  </a:cubicBezTo>
                  <a:cubicBezTo>
                    <a:pt x="1856660" y="0"/>
                    <a:pt x="1779093" y="1270"/>
                    <a:pt x="1699587" y="1270"/>
                  </a:cubicBezTo>
                  <a:cubicBezTo>
                    <a:pt x="1653048" y="1270"/>
                    <a:pt x="1606508" y="3810"/>
                    <a:pt x="1558029" y="3810"/>
                  </a:cubicBezTo>
                  <a:cubicBezTo>
                    <a:pt x="1509549" y="5080"/>
                    <a:pt x="631109" y="7620"/>
                    <a:pt x="582630" y="7620"/>
                  </a:cubicBezTo>
                  <a:cubicBezTo>
                    <a:pt x="543846" y="7620"/>
                    <a:pt x="505063" y="6350"/>
                    <a:pt x="466280" y="7620"/>
                  </a:cubicBezTo>
                  <a:cubicBezTo>
                    <a:pt x="431375" y="8890"/>
                    <a:pt x="394531" y="11430"/>
                    <a:pt x="359626" y="12700"/>
                  </a:cubicBezTo>
                  <a:cubicBezTo>
                    <a:pt x="322782" y="15240"/>
                    <a:pt x="285938" y="16510"/>
                    <a:pt x="251033" y="19050"/>
                  </a:cubicBezTo>
                  <a:cubicBezTo>
                    <a:pt x="198675" y="21590"/>
                    <a:pt x="144379" y="24130"/>
                    <a:pt x="92021" y="27940"/>
                  </a:cubicBezTo>
                  <a:cubicBezTo>
                    <a:pt x="60995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474"/>
                    <a:pt x="10160" y="73809"/>
                    <a:pt x="8890" y="76999"/>
                  </a:cubicBezTo>
                  <a:cubicBezTo>
                    <a:pt x="7620" y="78884"/>
                    <a:pt x="8890" y="80914"/>
                    <a:pt x="7620" y="82800"/>
                  </a:cubicBezTo>
                  <a:cubicBezTo>
                    <a:pt x="0" y="92370"/>
                    <a:pt x="5080" y="210844"/>
                    <a:pt x="7620" y="220560"/>
                  </a:cubicBezTo>
                  <a:cubicBezTo>
                    <a:pt x="6350" y="228245"/>
                    <a:pt x="11430" y="235786"/>
                    <a:pt x="11430" y="243471"/>
                  </a:cubicBezTo>
                  <a:cubicBezTo>
                    <a:pt x="11430" y="247097"/>
                    <a:pt x="15240" y="250867"/>
                    <a:pt x="7620" y="277163"/>
                  </a:cubicBezTo>
                  <a:cubicBezTo>
                    <a:pt x="5080" y="286053"/>
                    <a:pt x="10160" y="292403"/>
                    <a:pt x="19050" y="293673"/>
                  </a:cubicBezTo>
                  <a:cubicBezTo>
                    <a:pt x="29210" y="294943"/>
                    <a:pt x="38100" y="294943"/>
                    <a:pt x="48260" y="294943"/>
                  </a:cubicBezTo>
                  <a:cubicBezTo>
                    <a:pt x="107535" y="296213"/>
                    <a:pt x="169588" y="296213"/>
                    <a:pt x="233580" y="297483"/>
                  </a:cubicBezTo>
                  <a:cubicBezTo>
                    <a:pt x="268485" y="298753"/>
                    <a:pt x="303390" y="300023"/>
                    <a:pt x="336356" y="301293"/>
                  </a:cubicBezTo>
                  <a:cubicBezTo>
                    <a:pt x="394531" y="302563"/>
                    <a:pt x="450766" y="302563"/>
                    <a:pt x="508941" y="303833"/>
                  </a:cubicBezTo>
                  <a:cubicBezTo>
                    <a:pt x="532211" y="303833"/>
                    <a:pt x="553542" y="303833"/>
                    <a:pt x="576812" y="302563"/>
                  </a:cubicBezTo>
                  <a:cubicBezTo>
                    <a:pt x="586508" y="302563"/>
                    <a:pt x="598143" y="301293"/>
                    <a:pt x="607839" y="301293"/>
                  </a:cubicBezTo>
                  <a:cubicBezTo>
                    <a:pt x="646622" y="302563"/>
                    <a:pt x="1422287" y="293673"/>
                    <a:pt x="1461070" y="294943"/>
                  </a:cubicBezTo>
                  <a:cubicBezTo>
                    <a:pt x="1515367" y="296213"/>
                    <a:pt x="1664683" y="296213"/>
                    <a:pt x="1718979" y="296213"/>
                  </a:cubicBezTo>
                  <a:cubicBezTo>
                    <a:pt x="1740310" y="296213"/>
                    <a:pt x="1759701" y="294943"/>
                    <a:pt x="1781032" y="294943"/>
                  </a:cubicBezTo>
                  <a:cubicBezTo>
                    <a:pt x="1815937" y="296213"/>
                    <a:pt x="1850842" y="297483"/>
                    <a:pt x="1885747" y="298753"/>
                  </a:cubicBezTo>
                  <a:cubicBezTo>
                    <a:pt x="1961375" y="301293"/>
                    <a:pt x="2035063" y="298753"/>
                    <a:pt x="2110690" y="302563"/>
                  </a:cubicBezTo>
                  <a:cubicBezTo>
                    <a:pt x="2236736" y="307643"/>
                    <a:pt x="2364721" y="301293"/>
                    <a:pt x="2489650" y="306373"/>
                  </a:cubicBezTo>
                  <a:cubicBezTo>
                    <a:pt x="2509970" y="307643"/>
                    <a:pt x="2530290" y="306373"/>
                    <a:pt x="2553150" y="306373"/>
                  </a:cubicBezTo>
                  <a:cubicBezTo>
                    <a:pt x="2553150" y="282243"/>
                    <a:pt x="2553150" y="269543"/>
                    <a:pt x="2553150" y="251012"/>
                  </a:cubicBezTo>
                  <a:cubicBezTo>
                    <a:pt x="2551880" y="243616"/>
                    <a:pt x="2549340" y="236656"/>
                    <a:pt x="2549340" y="229115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616075" y="6584033"/>
            <a:ext cx="8408631" cy="1019414"/>
            <a:chOff x="0" y="0"/>
            <a:chExt cx="2548070" cy="308913"/>
          </a:xfrm>
        </p:grpSpPr>
        <p:sp>
          <p:nvSpPr>
            <p:cNvPr id="5" name="Freeform 5"/>
            <p:cNvSpPr/>
            <p:nvPr/>
          </p:nvSpPr>
          <p:spPr>
            <a:xfrm>
              <a:off x="-3810" y="1270"/>
              <a:ext cx="2553150" cy="307643"/>
            </a:xfrm>
            <a:custGeom>
              <a:avLst/>
              <a:gdLst/>
              <a:ahLst/>
              <a:cxnLst/>
              <a:rect l="l" t="t" r="r" b="b"/>
              <a:pathLst>
                <a:path w="2553150" h="307643">
                  <a:moveTo>
                    <a:pt x="2549340" y="229115"/>
                  </a:moveTo>
                  <a:cubicBezTo>
                    <a:pt x="2549340" y="220560"/>
                    <a:pt x="2553150" y="211859"/>
                    <a:pt x="2546800" y="203303"/>
                  </a:cubicBezTo>
                  <a:cubicBezTo>
                    <a:pt x="2539180" y="197648"/>
                    <a:pt x="2527750" y="86135"/>
                    <a:pt x="2527750" y="80479"/>
                  </a:cubicBezTo>
                  <a:cubicBezTo>
                    <a:pt x="2525210" y="76564"/>
                    <a:pt x="2523940" y="72504"/>
                    <a:pt x="2521400" y="54610"/>
                  </a:cubicBezTo>
                  <a:cubicBezTo>
                    <a:pt x="2521400" y="44450"/>
                    <a:pt x="2520130" y="34290"/>
                    <a:pt x="2518860" y="21590"/>
                  </a:cubicBezTo>
                  <a:cubicBezTo>
                    <a:pt x="2508700" y="19050"/>
                    <a:pt x="2499810" y="17780"/>
                    <a:pt x="2489650" y="16510"/>
                  </a:cubicBezTo>
                  <a:cubicBezTo>
                    <a:pt x="2479131" y="15240"/>
                    <a:pt x="2467496" y="16510"/>
                    <a:pt x="2457800" y="16510"/>
                  </a:cubicBezTo>
                  <a:cubicBezTo>
                    <a:pt x="2409321" y="13970"/>
                    <a:pt x="2360842" y="8890"/>
                    <a:pt x="2312363" y="7620"/>
                  </a:cubicBezTo>
                  <a:cubicBezTo>
                    <a:pt x="2221223" y="5080"/>
                    <a:pt x="2128143" y="3810"/>
                    <a:pt x="2037002" y="2540"/>
                  </a:cubicBezTo>
                  <a:cubicBezTo>
                    <a:pt x="2004036" y="2540"/>
                    <a:pt x="1969131" y="0"/>
                    <a:pt x="1936166" y="0"/>
                  </a:cubicBezTo>
                  <a:cubicBezTo>
                    <a:pt x="1856660" y="0"/>
                    <a:pt x="1779093" y="1270"/>
                    <a:pt x="1699587" y="1270"/>
                  </a:cubicBezTo>
                  <a:cubicBezTo>
                    <a:pt x="1653048" y="1270"/>
                    <a:pt x="1606508" y="3810"/>
                    <a:pt x="1558029" y="3810"/>
                  </a:cubicBezTo>
                  <a:cubicBezTo>
                    <a:pt x="1509549" y="5080"/>
                    <a:pt x="631109" y="7620"/>
                    <a:pt x="582630" y="7620"/>
                  </a:cubicBezTo>
                  <a:cubicBezTo>
                    <a:pt x="543846" y="7620"/>
                    <a:pt x="505063" y="6350"/>
                    <a:pt x="466280" y="7620"/>
                  </a:cubicBezTo>
                  <a:cubicBezTo>
                    <a:pt x="431375" y="8890"/>
                    <a:pt x="394531" y="11430"/>
                    <a:pt x="359626" y="12700"/>
                  </a:cubicBezTo>
                  <a:cubicBezTo>
                    <a:pt x="322782" y="15240"/>
                    <a:pt x="285938" y="16510"/>
                    <a:pt x="251033" y="19050"/>
                  </a:cubicBezTo>
                  <a:cubicBezTo>
                    <a:pt x="198675" y="21590"/>
                    <a:pt x="144379" y="24130"/>
                    <a:pt x="92021" y="27940"/>
                  </a:cubicBezTo>
                  <a:cubicBezTo>
                    <a:pt x="60995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474"/>
                    <a:pt x="10160" y="73809"/>
                    <a:pt x="8890" y="76999"/>
                  </a:cubicBezTo>
                  <a:cubicBezTo>
                    <a:pt x="7620" y="78884"/>
                    <a:pt x="8890" y="80914"/>
                    <a:pt x="7620" y="82800"/>
                  </a:cubicBezTo>
                  <a:cubicBezTo>
                    <a:pt x="0" y="92370"/>
                    <a:pt x="5080" y="210844"/>
                    <a:pt x="7620" y="220560"/>
                  </a:cubicBezTo>
                  <a:cubicBezTo>
                    <a:pt x="6350" y="228245"/>
                    <a:pt x="11430" y="235786"/>
                    <a:pt x="11430" y="243471"/>
                  </a:cubicBezTo>
                  <a:cubicBezTo>
                    <a:pt x="11430" y="247097"/>
                    <a:pt x="15240" y="250867"/>
                    <a:pt x="7620" y="277163"/>
                  </a:cubicBezTo>
                  <a:cubicBezTo>
                    <a:pt x="5080" y="286053"/>
                    <a:pt x="10160" y="292403"/>
                    <a:pt x="19050" y="293673"/>
                  </a:cubicBezTo>
                  <a:cubicBezTo>
                    <a:pt x="29210" y="294943"/>
                    <a:pt x="38100" y="294943"/>
                    <a:pt x="48260" y="294943"/>
                  </a:cubicBezTo>
                  <a:cubicBezTo>
                    <a:pt x="107535" y="296213"/>
                    <a:pt x="169588" y="296213"/>
                    <a:pt x="233580" y="297483"/>
                  </a:cubicBezTo>
                  <a:cubicBezTo>
                    <a:pt x="268485" y="298753"/>
                    <a:pt x="303390" y="300023"/>
                    <a:pt x="336356" y="301293"/>
                  </a:cubicBezTo>
                  <a:cubicBezTo>
                    <a:pt x="394531" y="302563"/>
                    <a:pt x="450766" y="302563"/>
                    <a:pt x="508941" y="303833"/>
                  </a:cubicBezTo>
                  <a:cubicBezTo>
                    <a:pt x="532211" y="303833"/>
                    <a:pt x="553542" y="303833"/>
                    <a:pt x="576812" y="302563"/>
                  </a:cubicBezTo>
                  <a:cubicBezTo>
                    <a:pt x="586508" y="302563"/>
                    <a:pt x="598143" y="301293"/>
                    <a:pt x="607839" y="301293"/>
                  </a:cubicBezTo>
                  <a:cubicBezTo>
                    <a:pt x="646622" y="302563"/>
                    <a:pt x="1422287" y="293673"/>
                    <a:pt x="1461070" y="294943"/>
                  </a:cubicBezTo>
                  <a:cubicBezTo>
                    <a:pt x="1515367" y="296213"/>
                    <a:pt x="1664683" y="296213"/>
                    <a:pt x="1718979" y="296213"/>
                  </a:cubicBezTo>
                  <a:cubicBezTo>
                    <a:pt x="1740310" y="296213"/>
                    <a:pt x="1759701" y="294943"/>
                    <a:pt x="1781032" y="294943"/>
                  </a:cubicBezTo>
                  <a:cubicBezTo>
                    <a:pt x="1815937" y="296213"/>
                    <a:pt x="1850842" y="297483"/>
                    <a:pt x="1885747" y="298753"/>
                  </a:cubicBezTo>
                  <a:cubicBezTo>
                    <a:pt x="1961375" y="301293"/>
                    <a:pt x="2035063" y="298753"/>
                    <a:pt x="2110690" y="302563"/>
                  </a:cubicBezTo>
                  <a:cubicBezTo>
                    <a:pt x="2236736" y="307643"/>
                    <a:pt x="2364721" y="301293"/>
                    <a:pt x="2489650" y="306373"/>
                  </a:cubicBezTo>
                  <a:cubicBezTo>
                    <a:pt x="2509970" y="307643"/>
                    <a:pt x="2530290" y="306373"/>
                    <a:pt x="2553150" y="306373"/>
                  </a:cubicBezTo>
                  <a:cubicBezTo>
                    <a:pt x="2553150" y="282243"/>
                    <a:pt x="2553150" y="269543"/>
                    <a:pt x="2553150" y="251012"/>
                  </a:cubicBezTo>
                  <a:cubicBezTo>
                    <a:pt x="2551880" y="243616"/>
                    <a:pt x="2549340" y="236656"/>
                    <a:pt x="2549340" y="229115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616075" y="5078642"/>
            <a:ext cx="8408631" cy="1019414"/>
            <a:chOff x="0" y="0"/>
            <a:chExt cx="2548070" cy="308913"/>
          </a:xfrm>
        </p:grpSpPr>
        <p:sp>
          <p:nvSpPr>
            <p:cNvPr id="7" name="Freeform 7"/>
            <p:cNvSpPr/>
            <p:nvPr/>
          </p:nvSpPr>
          <p:spPr>
            <a:xfrm>
              <a:off x="-3810" y="1270"/>
              <a:ext cx="2553150" cy="307643"/>
            </a:xfrm>
            <a:custGeom>
              <a:avLst/>
              <a:gdLst/>
              <a:ahLst/>
              <a:cxnLst/>
              <a:rect l="l" t="t" r="r" b="b"/>
              <a:pathLst>
                <a:path w="2553150" h="307643">
                  <a:moveTo>
                    <a:pt x="2549340" y="229115"/>
                  </a:moveTo>
                  <a:cubicBezTo>
                    <a:pt x="2549340" y="220560"/>
                    <a:pt x="2553150" y="211859"/>
                    <a:pt x="2546800" y="203303"/>
                  </a:cubicBezTo>
                  <a:cubicBezTo>
                    <a:pt x="2539180" y="197648"/>
                    <a:pt x="2527750" y="86135"/>
                    <a:pt x="2527750" y="80479"/>
                  </a:cubicBezTo>
                  <a:cubicBezTo>
                    <a:pt x="2525210" y="76564"/>
                    <a:pt x="2523940" y="72504"/>
                    <a:pt x="2521400" y="54610"/>
                  </a:cubicBezTo>
                  <a:cubicBezTo>
                    <a:pt x="2521400" y="44450"/>
                    <a:pt x="2520130" y="34290"/>
                    <a:pt x="2518860" y="21590"/>
                  </a:cubicBezTo>
                  <a:cubicBezTo>
                    <a:pt x="2508700" y="19050"/>
                    <a:pt x="2499810" y="17780"/>
                    <a:pt x="2489650" y="16510"/>
                  </a:cubicBezTo>
                  <a:cubicBezTo>
                    <a:pt x="2479131" y="15240"/>
                    <a:pt x="2467496" y="16510"/>
                    <a:pt x="2457800" y="16510"/>
                  </a:cubicBezTo>
                  <a:cubicBezTo>
                    <a:pt x="2409321" y="13970"/>
                    <a:pt x="2360842" y="8890"/>
                    <a:pt x="2312363" y="7620"/>
                  </a:cubicBezTo>
                  <a:cubicBezTo>
                    <a:pt x="2221223" y="5080"/>
                    <a:pt x="2128143" y="3810"/>
                    <a:pt x="2037002" y="2540"/>
                  </a:cubicBezTo>
                  <a:cubicBezTo>
                    <a:pt x="2004036" y="2540"/>
                    <a:pt x="1969131" y="0"/>
                    <a:pt x="1936166" y="0"/>
                  </a:cubicBezTo>
                  <a:cubicBezTo>
                    <a:pt x="1856660" y="0"/>
                    <a:pt x="1779093" y="1270"/>
                    <a:pt x="1699587" y="1270"/>
                  </a:cubicBezTo>
                  <a:cubicBezTo>
                    <a:pt x="1653048" y="1270"/>
                    <a:pt x="1606508" y="3810"/>
                    <a:pt x="1558029" y="3810"/>
                  </a:cubicBezTo>
                  <a:cubicBezTo>
                    <a:pt x="1509549" y="5080"/>
                    <a:pt x="631109" y="7620"/>
                    <a:pt x="582630" y="7620"/>
                  </a:cubicBezTo>
                  <a:cubicBezTo>
                    <a:pt x="543846" y="7620"/>
                    <a:pt x="505063" y="6350"/>
                    <a:pt x="466280" y="7620"/>
                  </a:cubicBezTo>
                  <a:cubicBezTo>
                    <a:pt x="431375" y="8890"/>
                    <a:pt x="394531" y="11430"/>
                    <a:pt x="359626" y="12700"/>
                  </a:cubicBezTo>
                  <a:cubicBezTo>
                    <a:pt x="322782" y="15240"/>
                    <a:pt x="285938" y="16510"/>
                    <a:pt x="251033" y="19050"/>
                  </a:cubicBezTo>
                  <a:cubicBezTo>
                    <a:pt x="198675" y="21590"/>
                    <a:pt x="144379" y="24130"/>
                    <a:pt x="92021" y="27940"/>
                  </a:cubicBezTo>
                  <a:cubicBezTo>
                    <a:pt x="60995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474"/>
                    <a:pt x="10160" y="73809"/>
                    <a:pt x="8890" y="76999"/>
                  </a:cubicBezTo>
                  <a:cubicBezTo>
                    <a:pt x="7620" y="78884"/>
                    <a:pt x="8890" y="80914"/>
                    <a:pt x="7620" y="82800"/>
                  </a:cubicBezTo>
                  <a:cubicBezTo>
                    <a:pt x="0" y="92370"/>
                    <a:pt x="5080" y="210844"/>
                    <a:pt x="7620" y="220560"/>
                  </a:cubicBezTo>
                  <a:cubicBezTo>
                    <a:pt x="6350" y="228245"/>
                    <a:pt x="11430" y="235786"/>
                    <a:pt x="11430" y="243471"/>
                  </a:cubicBezTo>
                  <a:cubicBezTo>
                    <a:pt x="11430" y="247097"/>
                    <a:pt x="15240" y="250867"/>
                    <a:pt x="7620" y="277163"/>
                  </a:cubicBezTo>
                  <a:cubicBezTo>
                    <a:pt x="5080" y="286053"/>
                    <a:pt x="10160" y="292403"/>
                    <a:pt x="19050" y="293673"/>
                  </a:cubicBezTo>
                  <a:cubicBezTo>
                    <a:pt x="29210" y="294943"/>
                    <a:pt x="38100" y="294943"/>
                    <a:pt x="48260" y="294943"/>
                  </a:cubicBezTo>
                  <a:cubicBezTo>
                    <a:pt x="107535" y="296213"/>
                    <a:pt x="169588" y="296213"/>
                    <a:pt x="233580" y="297483"/>
                  </a:cubicBezTo>
                  <a:cubicBezTo>
                    <a:pt x="268485" y="298753"/>
                    <a:pt x="303390" y="300023"/>
                    <a:pt x="336356" y="301293"/>
                  </a:cubicBezTo>
                  <a:cubicBezTo>
                    <a:pt x="394531" y="302563"/>
                    <a:pt x="450766" y="302563"/>
                    <a:pt x="508941" y="303833"/>
                  </a:cubicBezTo>
                  <a:cubicBezTo>
                    <a:pt x="532211" y="303833"/>
                    <a:pt x="553542" y="303833"/>
                    <a:pt x="576812" y="302563"/>
                  </a:cubicBezTo>
                  <a:cubicBezTo>
                    <a:pt x="586508" y="302563"/>
                    <a:pt x="598143" y="301293"/>
                    <a:pt x="607839" y="301293"/>
                  </a:cubicBezTo>
                  <a:cubicBezTo>
                    <a:pt x="646622" y="302563"/>
                    <a:pt x="1422287" y="293673"/>
                    <a:pt x="1461070" y="294943"/>
                  </a:cubicBezTo>
                  <a:cubicBezTo>
                    <a:pt x="1515367" y="296213"/>
                    <a:pt x="1664683" y="296213"/>
                    <a:pt x="1718979" y="296213"/>
                  </a:cubicBezTo>
                  <a:cubicBezTo>
                    <a:pt x="1740310" y="296213"/>
                    <a:pt x="1759701" y="294943"/>
                    <a:pt x="1781032" y="294943"/>
                  </a:cubicBezTo>
                  <a:cubicBezTo>
                    <a:pt x="1815937" y="296213"/>
                    <a:pt x="1850842" y="297483"/>
                    <a:pt x="1885747" y="298753"/>
                  </a:cubicBezTo>
                  <a:cubicBezTo>
                    <a:pt x="1961375" y="301293"/>
                    <a:pt x="2035063" y="298753"/>
                    <a:pt x="2110690" y="302563"/>
                  </a:cubicBezTo>
                  <a:cubicBezTo>
                    <a:pt x="2236736" y="307643"/>
                    <a:pt x="2364721" y="301293"/>
                    <a:pt x="2489650" y="306373"/>
                  </a:cubicBezTo>
                  <a:cubicBezTo>
                    <a:pt x="2509970" y="307643"/>
                    <a:pt x="2530290" y="306373"/>
                    <a:pt x="2553150" y="306373"/>
                  </a:cubicBezTo>
                  <a:cubicBezTo>
                    <a:pt x="2553150" y="282243"/>
                    <a:pt x="2553150" y="269543"/>
                    <a:pt x="2553150" y="251012"/>
                  </a:cubicBezTo>
                  <a:cubicBezTo>
                    <a:pt x="2551880" y="243616"/>
                    <a:pt x="2549340" y="236656"/>
                    <a:pt x="2549340" y="229115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8156076" y="1406303"/>
            <a:ext cx="1064366" cy="107240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156076" y="3642536"/>
            <a:ext cx="4664314" cy="181908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688259" y="3961064"/>
            <a:ext cx="8937102" cy="3642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32"/>
              </a:lnSpc>
            </a:pPr>
            <a:r>
              <a:rPr lang="en-US" sz="9432">
                <a:solidFill>
                  <a:srgbClr val="000000"/>
                </a:solidFill>
                <a:latin typeface="Caveat Bold"/>
              </a:rPr>
              <a:t> Альона</a:t>
            </a:r>
          </a:p>
          <a:p>
            <a:pPr>
              <a:lnSpc>
                <a:spcPts val="9432"/>
              </a:lnSpc>
            </a:pPr>
            <a:r>
              <a:rPr lang="en-US" sz="9432">
                <a:solidFill>
                  <a:srgbClr val="000000"/>
                </a:solidFill>
                <a:latin typeface="Caveat Bold"/>
              </a:rPr>
              <a:t>Михайлівна Приходько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85492" y="1688138"/>
            <a:ext cx="714533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20"/>
              </a:lnSpc>
            </a:pPr>
            <a:r>
              <a:rPr lang="en-US" sz="5100">
                <a:solidFill>
                  <a:srgbClr val="000000"/>
                </a:solidFill>
                <a:latin typeface="Raleway"/>
              </a:rPr>
              <a:t>Кандидат педагогічних наук, доцент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2549456" y="1660155"/>
            <a:ext cx="1130775" cy="1256417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0" y="3250238"/>
            <a:ext cx="8156076" cy="4587736"/>
            <a:chOff x="0" y="0"/>
            <a:chExt cx="1128903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8"/>
              <a:stretch>
                <a:fillRect l="-6234" t="-42809" r="-10136" b="-13306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3158512" y="3736292"/>
            <a:ext cx="5430409" cy="51588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470057" y="8224158"/>
            <a:ext cx="2997514" cy="103414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469527" y="1906853"/>
            <a:ext cx="591147" cy="100194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1362805" y="2126887"/>
            <a:ext cx="535301" cy="12165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5400000">
            <a:off x="11208357" y="8208648"/>
            <a:ext cx="308897" cy="106516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69527" y="4389233"/>
            <a:ext cx="10160929" cy="337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9"/>
              </a:lnSpc>
            </a:pPr>
            <a:r>
              <a:rPr lang="en-US" sz="12999">
                <a:solidFill>
                  <a:srgbClr val="000000"/>
                </a:solidFill>
                <a:latin typeface="Caveat Bold"/>
              </a:rPr>
              <a:t>Заговори, щоб я тебе побачив!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924296" y="2735183"/>
            <a:ext cx="4809622" cy="60060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9346869" y="1987548"/>
            <a:ext cx="6425906" cy="6104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246389">
            <a:off x="983483" y="492495"/>
            <a:ext cx="1064366" cy="107240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0800000">
            <a:off x="16710859" y="8609258"/>
            <a:ext cx="1096881" cy="12980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5400000">
            <a:off x="2581561" y="1400296"/>
            <a:ext cx="308897" cy="10651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5400000">
            <a:off x="15315318" y="1493718"/>
            <a:ext cx="914913" cy="87831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17236" y="549703"/>
            <a:ext cx="16883323" cy="174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0"/>
              </a:lnSpc>
            </a:pPr>
            <a:r>
              <a:rPr lang="en-US" sz="5700">
                <a:solidFill>
                  <a:srgbClr val="000000"/>
                </a:solidFill>
                <a:latin typeface="Raleway"/>
              </a:rPr>
              <a:t>Добре подумай, чи потрібно тобі усе це?! Спочатку переглянь відеофрагмент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45582" y="3246061"/>
            <a:ext cx="8142418" cy="212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5"/>
              </a:lnSpc>
              <a:spcBef>
                <a:spcPct val="0"/>
              </a:spcBef>
            </a:pPr>
            <a:r>
              <a:rPr lang="en-US" sz="5475">
                <a:solidFill>
                  <a:srgbClr val="000000"/>
                </a:solidFill>
                <a:latin typeface="Caveat Bold"/>
              </a:rPr>
              <a:t>Увага! </a:t>
            </a:r>
          </a:p>
          <a:p>
            <a:pPr algn="ctr">
              <a:lnSpc>
                <a:spcPts val="5475"/>
              </a:lnSpc>
              <a:spcBef>
                <a:spcPct val="0"/>
              </a:spcBef>
            </a:pPr>
            <a:r>
              <a:rPr lang="en-US" sz="5475">
                <a:solidFill>
                  <a:srgbClr val="000000"/>
                </a:solidFill>
                <a:latin typeface="Caveat Bold"/>
              </a:rPr>
              <a:t>  Особам із чутливою психікою перегляд відео забороняється!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29062" y="5837997"/>
            <a:ext cx="4825407" cy="386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9"/>
              </a:lnSpc>
            </a:pPr>
            <a:r>
              <a:rPr lang="en-US" sz="6059">
                <a:solidFill>
                  <a:srgbClr val="000000"/>
                </a:solidFill>
                <a:latin typeface="Caveat Bold"/>
              </a:rPr>
              <a:t> Ти ще тут?!</a:t>
            </a:r>
          </a:p>
          <a:p>
            <a:pPr algn="ctr">
              <a:lnSpc>
                <a:spcPts val="6059"/>
              </a:lnSpc>
            </a:pPr>
            <a:r>
              <a:rPr lang="en-US" sz="6059">
                <a:solidFill>
                  <a:srgbClr val="000000"/>
                </a:solidFill>
                <a:latin typeface="Caveat Bold"/>
              </a:rPr>
              <a:t>Правда, круто?</a:t>
            </a:r>
          </a:p>
          <a:p>
            <a:pPr algn="ctr">
              <a:lnSpc>
                <a:spcPts val="6059"/>
              </a:lnSpc>
            </a:pPr>
            <a:r>
              <a:rPr lang="en-US" sz="6059">
                <a:solidFill>
                  <a:srgbClr val="000000"/>
                </a:solidFill>
                <a:latin typeface="Caveat Bold"/>
              </a:rPr>
              <a:t>Теж так хочеш?</a:t>
            </a:r>
          </a:p>
          <a:p>
            <a:pPr algn="ctr">
              <a:lnSpc>
                <a:spcPts val="6059"/>
              </a:lnSpc>
            </a:pPr>
            <a:r>
              <a:rPr lang="en-US" sz="6059">
                <a:solidFill>
                  <a:srgbClr val="000000"/>
                </a:solidFill>
                <a:latin typeface="Caveat Bold"/>
              </a:rPr>
              <a:t>Гаразд.</a:t>
            </a:r>
          </a:p>
          <a:p>
            <a:pPr algn="ctr">
              <a:lnSpc>
                <a:spcPts val="6059"/>
              </a:lnSpc>
              <a:spcBef>
                <a:spcPct val="0"/>
              </a:spcBef>
            </a:pPr>
            <a:r>
              <a:rPr lang="en-US" sz="6059">
                <a:solidFill>
                  <a:srgbClr val="000000"/>
                </a:solidFill>
                <a:latin typeface="Caveat Bold"/>
              </a:rPr>
              <a:t>Тоді йдемо далі...</a:t>
            </a:r>
          </a:p>
        </p:txBody>
      </p:sp>
      <p:pic>
        <p:nvPicPr>
          <p:cNvPr id="10" name="videoplayba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96247" y="3246060"/>
            <a:ext cx="7723063" cy="5783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5931047" y="2742666"/>
            <a:ext cx="6425906" cy="6104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246389">
            <a:off x="983483" y="2816923"/>
            <a:ext cx="1064366" cy="107240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0800000">
            <a:off x="13587035" y="2435182"/>
            <a:ext cx="1096881" cy="12980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5400000">
            <a:off x="2581561" y="1400296"/>
            <a:ext cx="308897" cy="10651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5400000">
            <a:off x="15315318" y="1493718"/>
            <a:ext cx="914913" cy="87831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/>
          <a:srcRect r="3084"/>
          <a:stretch>
            <a:fillRect/>
          </a:stretch>
        </p:blipFill>
        <p:spPr>
          <a:xfrm>
            <a:off x="0" y="4043223"/>
            <a:ext cx="11139531" cy="191789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859654" y="4559499"/>
            <a:ext cx="9222446" cy="572750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2203428" y="6279731"/>
            <a:ext cx="4824877" cy="365209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913030" y="440792"/>
            <a:ext cx="7893249" cy="230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74"/>
              </a:lnSpc>
              <a:spcBef>
                <a:spcPct val="0"/>
              </a:spcBef>
            </a:pPr>
            <a:r>
              <a:rPr lang="en-US" sz="8874">
                <a:solidFill>
                  <a:srgbClr val="000000"/>
                </a:solidFill>
                <a:latin typeface="Caveat Bold"/>
              </a:rPr>
              <a:t>Чи потрібно вивчати риторику?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5537">
            <a:off x="11840040" y="1169916"/>
            <a:ext cx="4155305" cy="87261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0800000">
            <a:off x="16661180" y="6145119"/>
            <a:ext cx="686291" cy="65884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49104" y="8307615"/>
            <a:ext cx="2755608" cy="95068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3494632" y="7590563"/>
            <a:ext cx="423061" cy="7170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70330" y="4132878"/>
            <a:ext cx="12176326" cy="648533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/>
          <a:srcRect l="5084" r="5084"/>
          <a:stretch>
            <a:fillRect/>
          </a:stretch>
        </p:blipFill>
        <p:spPr>
          <a:xfrm>
            <a:off x="12931019" y="4108860"/>
            <a:ext cx="5005372" cy="419875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58143" y="703877"/>
            <a:ext cx="17778248" cy="3188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75"/>
              </a:lnSpc>
            </a:pPr>
            <a:r>
              <a:rPr lang="en-US" sz="12275">
                <a:solidFill>
                  <a:srgbClr val="000000"/>
                </a:solidFill>
                <a:latin typeface="Caveat Bold"/>
              </a:rPr>
              <a:t>Чи зможу я стати успішним оратором?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8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47440" y="1220534"/>
            <a:ext cx="10911860" cy="7845932"/>
            <a:chOff x="0" y="0"/>
            <a:chExt cx="3306624" cy="2377555"/>
          </a:xfrm>
        </p:grpSpPr>
        <p:sp>
          <p:nvSpPr>
            <p:cNvPr id="3" name="Freeform 3"/>
            <p:cNvSpPr/>
            <p:nvPr/>
          </p:nvSpPr>
          <p:spPr>
            <a:xfrm>
              <a:off x="-3810" y="1270"/>
              <a:ext cx="3311704" cy="2376285"/>
            </a:xfrm>
            <a:custGeom>
              <a:avLst/>
              <a:gdLst/>
              <a:ahLst/>
              <a:cxnLst/>
              <a:rect l="l" t="t" r="r" b="b"/>
              <a:pathLst>
                <a:path w="3311704" h="2376285">
                  <a:moveTo>
                    <a:pt x="3307894" y="2041379"/>
                  </a:moveTo>
                  <a:cubicBezTo>
                    <a:pt x="3307894" y="1935139"/>
                    <a:pt x="3311704" y="1827097"/>
                    <a:pt x="3305354" y="1720856"/>
                  </a:cubicBezTo>
                  <a:cubicBezTo>
                    <a:pt x="3297734" y="1650630"/>
                    <a:pt x="3286304" y="265899"/>
                    <a:pt x="3286304" y="195672"/>
                  </a:cubicBezTo>
                  <a:cubicBezTo>
                    <a:pt x="3283764" y="147054"/>
                    <a:pt x="3282494" y="96635"/>
                    <a:pt x="3279954" y="54610"/>
                  </a:cubicBezTo>
                  <a:cubicBezTo>
                    <a:pt x="3279954" y="44450"/>
                    <a:pt x="3278684" y="34290"/>
                    <a:pt x="3277414" y="21590"/>
                  </a:cubicBezTo>
                  <a:cubicBezTo>
                    <a:pt x="3267254" y="19050"/>
                    <a:pt x="3258364" y="17780"/>
                    <a:pt x="3248204" y="16510"/>
                  </a:cubicBezTo>
                  <a:cubicBezTo>
                    <a:pt x="3235067" y="15240"/>
                    <a:pt x="3219806" y="16510"/>
                    <a:pt x="3207089" y="16510"/>
                  </a:cubicBezTo>
                  <a:cubicBezTo>
                    <a:pt x="3143501" y="13970"/>
                    <a:pt x="3079914" y="8890"/>
                    <a:pt x="3016326" y="7620"/>
                  </a:cubicBezTo>
                  <a:cubicBezTo>
                    <a:pt x="2896781" y="5080"/>
                    <a:pt x="2774693" y="3810"/>
                    <a:pt x="2655149" y="2540"/>
                  </a:cubicBezTo>
                  <a:cubicBezTo>
                    <a:pt x="2611909" y="2540"/>
                    <a:pt x="2566126" y="0"/>
                    <a:pt x="2522887" y="0"/>
                  </a:cubicBezTo>
                  <a:cubicBezTo>
                    <a:pt x="2418603" y="0"/>
                    <a:pt x="2316863" y="1270"/>
                    <a:pt x="2212579" y="1270"/>
                  </a:cubicBezTo>
                  <a:cubicBezTo>
                    <a:pt x="2151535" y="1270"/>
                    <a:pt x="2090491" y="3810"/>
                    <a:pt x="2026904" y="3810"/>
                  </a:cubicBezTo>
                  <a:cubicBezTo>
                    <a:pt x="1963316" y="5080"/>
                    <a:pt x="811110" y="7620"/>
                    <a:pt x="747522" y="7620"/>
                  </a:cubicBezTo>
                  <a:cubicBezTo>
                    <a:pt x="696652" y="7620"/>
                    <a:pt x="645782" y="6350"/>
                    <a:pt x="594912" y="7620"/>
                  </a:cubicBezTo>
                  <a:cubicBezTo>
                    <a:pt x="549129" y="8890"/>
                    <a:pt x="500802" y="11430"/>
                    <a:pt x="455019" y="12700"/>
                  </a:cubicBezTo>
                  <a:cubicBezTo>
                    <a:pt x="406693" y="15240"/>
                    <a:pt x="358366" y="16510"/>
                    <a:pt x="312583" y="19050"/>
                  </a:cubicBezTo>
                  <a:cubicBezTo>
                    <a:pt x="243909" y="21590"/>
                    <a:pt x="172691" y="24130"/>
                    <a:pt x="104016" y="27940"/>
                  </a:cubicBezTo>
                  <a:cubicBezTo>
                    <a:pt x="63320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1425"/>
                    <a:pt x="10160" y="112841"/>
                    <a:pt x="8890" y="152456"/>
                  </a:cubicBezTo>
                  <a:cubicBezTo>
                    <a:pt x="7620" y="175865"/>
                    <a:pt x="8890" y="201075"/>
                    <a:pt x="7620" y="224483"/>
                  </a:cubicBezTo>
                  <a:cubicBezTo>
                    <a:pt x="0" y="343329"/>
                    <a:pt x="5080" y="1814492"/>
                    <a:pt x="7620" y="1935139"/>
                  </a:cubicBezTo>
                  <a:cubicBezTo>
                    <a:pt x="6350" y="2030575"/>
                    <a:pt x="11430" y="2124211"/>
                    <a:pt x="11430" y="2219647"/>
                  </a:cubicBezTo>
                  <a:cubicBezTo>
                    <a:pt x="11430" y="2264665"/>
                    <a:pt x="15240" y="2311483"/>
                    <a:pt x="7620" y="2345805"/>
                  </a:cubicBezTo>
                  <a:cubicBezTo>
                    <a:pt x="5080" y="2354695"/>
                    <a:pt x="10160" y="2361045"/>
                    <a:pt x="19050" y="2362315"/>
                  </a:cubicBezTo>
                  <a:cubicBezTo>
                    <a:pt x="29210" y="2363585"/>
                    <a:pt x="38100" y="2363585"/>
                    <a:pt x="48260" y="2363585"/>
                  </a:cubicBezTo>
                  <a:cubicBezTo>
                    <a:pt x="124364" y="2364855"/>
                    <a:pt x="205756" y="2364855"/>
                    <a:pt x="289692" y="2366125"/>
                  </a:cubicBezTo>
                  <a:cubicBezTo>
                    <a:pt x="335475" y="2367395"/>
                    <a:pt x="381258" y="2368665"/>
                    <a:pt x="424497" y="2369935"/>
                  </a:cubicBezTo>
                  <a:cubicBezTo>
                    <a:pt x="500802" y="2371205"/>
                    <a:pt x="574564" y="2371205"/>
                    <a:pt x="650869" y="2372475"/>
                  </a:cubicBezTo>
                  <a:cubicBezTo>
                    <a:pt x="681391" y="2372475"/>
                    <a:pt x="709370" y="2372475"/>
                    <a:pt x="739892" y="2371205"/>
                  </a:cubicBezTo>
                  <a:cubicBezTo>
                    <a:pt x="752609" y="2371205"/>
                    <a:pt x="767870" y="2369935"/>
                    <a:pt x="780588" y="2369935"/>
                  </a:cubicBezTo>
                  <a:cubicBezTo>
                    <a:pt x="831458" y="2371205"/>
                    <a:pt x="1848858" y="2362315"/>
                    <a:pt x="1899729" y="2363585"/>
                  </a:cubicBezTo>
                  <a:cubicBezTo>
                    <a:pt x="1970947" y="2364855"/>
                    <a:pt x="2166796" y="2364855"/>
                    <a:pt x="2238014" y="2364855"/>
                  </a:cubicBezTo>
                  <a:cubicBezTo>
                    <a:pt x="2265993" y="2364855"/>
                    <a:pt x="2291428" y="2363585"/>
                    <a:pt x="2319406" y="2363585"/>
                  </a:cubicBezTo>
                  <a:cubicBezTo>
                    <a:pt x="2365190" y="2364855"/>
                    <a:pt x="2410973" y="2366125"/>
                    <a:pt x="2456756" y="2367395"/>
                  </a:cubicBezTo>
                  <a:cubicBezTo>
                    <a:pt x="2555952" y="2369935"/>
                    <a:pt x="2652605" y="2367395"/>
                    <a:pt x="2751802" y="2371205"/>
                  </a:cubicBezTo>
                  <a:cubicBezTo>
                    <a:pt x="2917129" y="2376285"/>
                    <a:pt x="3085001" y="2369935"/>
                    <a:pt x="3248204" y="2375015"/>
                  </a:cubicBezTo>
                  <a:cubicBezTo>
                    <a:pt x="3268524" y="2376285"/>
                    <a:pt x="3288844" y="2375015"/>
                    <a:pt x="3311704" y="2375015"/>
                  </a:cubicBezTo>
                  <a:cubicBezTo>
                    <a:pt x="3311704" y="2350885"/>
                    <a:pt x="3311704" y="2338185"/>
                    <a:pt x="3311704" y="2313283"/>
                  </a:cubicBezTo>
                  <a:cubicBezTo>
                    <a:pt x="3310434" y="2221448"/>
                    <a:pt x="3307894" y="2135015"/>
                    <a:pt x="3307894" y="204137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5537">
            <a:off x="1497854" y="3749019"/>
            <a:ext cx="3241061" cy="68062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47750" y="1596072"/>
            <a:ext cx="4385431" cy="766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97"/>
              </a:lnSpc>
            </a:pPr>
            <a:r>
              <a:rPr lang="en-US" sz="6697">
                <a:solidFill>
                  <a:srgbClr val="FFFFFF"/>
                </a:solidFill>
                <a:latin typeface="Caveat Bold"/>
              </a:rPr>
              <a:t>Але...Чи заєш ти, що роботодавці визначають 9 навичок, якими повинен володіти сучасний працівник?!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5937804" y="1028700"/>
            <a:ext cx="912432" cy="154649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3978147" flipV="1">
            <a:off x="4763995" y="8377843"/>
            <a:ext cx="2050028" cy="25786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5400000">
            <a:off x="7456378" y="7832260"/>
            <a:ext cx="308897" cy="106516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607100" y="2037873"/>
            <a:ext cx="10271522" cy="577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Тайм-менеджмент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Вибудовування відносин із клієнтами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Робота в команді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Контроль над емоціями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Вплив на оточення і мотивація співробітників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Навички продажів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Навчання нових співробітників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Постановка цілей</a:t>
            </a:r>
          </a:p>
          <a:p>
            <a:pPr>
              <a:lnSpc>
                <a:spcPts val="5075"/>
              </a:lnSpc>
              <a:spcBef>
                <a:spcPct val="0"/>
              </a:spcBef>
            </a:pPr>
            <a:r>
              <a:rPr lang="en-US" sz="5075">
                <a:solidFill>
                  <a:srgbClr val="000000"/>
                </a:solidFill>
                <a:latin typeface="Caveat Bold"/>
              </a:rPr>
              <a:t>Ведення презентацій та виголошення промов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8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6656" y="4137479"/>
            <a:ext cx="9685527" cy="2012042"/>
            <a:chOff x="0" y="0"/>
            <a:chExt cx="2935008" cy="609710"/>
          </a:xfrm>
        </p:grpSpPr>
        <p:sp>
          <p:nvSpPr>
            <p:cNvPr id="3" name="Freeform 3"/>
            <p:cNvSpPr/>
            <p:nvPr/>
          </p:nvSpPr>
          <p:spPr>
            <a:xfrm>
              <a:off x="-3810" y="1270"/>
              <a:ext cx="2940088" cy="608440"/>
            </a:xfrm>
            <a:custGeom>
              <a:avLst/>
              <a:gdLst/>
              <a:ahLst/>
              <a:cxnLst/>
              <a:rect l="l" t="t" r="r" b="b"/>
              <a:pathLst>
                <a:path w="2940088" h="608440">
                  <a:moveTo>
                    <a:pt x="2936278" y="492632"/>
                  </a:moveTo>
                  <a:cubicBezTo>
                    <a:pt x="2936278" y="469873"/>
                    <a:pt x="2940088" y="446727"/>
                    <a:pt x="2933738" y="423967"/>
                  </a:cubicBezTo>
                  <a:cubicBezTo>
                    <a:pt x="2926118" y="408923"/>
                    <a:pt x="2914688" y="112274"/>
                    <a:pt x="2914688" y="97229"/>
                  </a:cubicBezTo>
                  <a:cubicBezTo>
                    <a:pt x="2912148" y="86814"/>
                    <a:pt x="2910878" y="76013"/>
                    <a:pt x="2908338" y="54610"/>
                  </a:cubicBezTo>
                  <a:cubicBezTo>
                    <a:pt x="2908338" y="44450"/>
                    <a:pt x="2907068" y="34290"/>
                    <a:pt x="2905798" y="21590"/>
                  </a:cubicBezTo>
                  <a:cubicBezTo>
                    <a:pt x="2895638" y="19050"/>
                    <a:pt x="2886748" y="17780"/>
                    <a:pt x="2876588" y="16510"/>
                  </a:cubicBezTo>
                  <a:cubicBezTo>
                    <a:pt x="2864734" y="15240"/>
                    <a:pt x="2851249" y="16510"/>
                    <a:pt x="2840012" y="16510"/>
                  </a:cubicBezTo>
                  <a:cubicBezTo>
                    <a:pt x="2783826" y="13970"/>
                    <a:pt x="2727640" y="8890"/>
                    <a:pt x="2671454" y="7620"/>
                  </a:cubicBezTo>
                  <a:cubicBezTo>
                    <a:pt x="2565825" y="5080"/>
                    <a:pt x="2457948" y="3810"/>
                    <a:pt x="2352318" y="2540"/>
                  </a:cubicBezTo>
                  <a:cubicBezTo>
                    <a:pt x="2314112" y="2540"/>
                    <a:pt x="2273658" y="0"/>
                    <a:pt x="2235452" y="0"/>
                  </a:cubicBezTo>
                  <a:cubicBezTo>
                    <a:pt x="2143307" y="0"/>
                    <a:pt x="2053409" y="1270"/>
                    <a:pt x="1961264" y="1270"/>
                  </a:cubicBezTo>
                  <a:cubicBezTo>
                    <a:pt x="1907326" y="1270"/>
                    <a:pt x="1853387" y="3810"/>
                    <a:pt x="1797202" y="3810"/>
                  </a:cubicBezTo>
                  <a:cubicBezTo>
                    <a:pt x="1741016" y="5080"/>
                    <a:pt x="722927" y="7620"/>
                    <a:pt x="666741" y="7620"/>
                  </a:cubicBezTo>
                  <a:cubicBezTo>
                    <a:pt x="621792" y="7620"/>
                    <a:pt x="576844" y="6350"/>
                    <a:pt x="531895" y="7620"/>
                  </a:cubicBezTo>
                  <a:cubicBezTo>
                    <a:pt x="491441" y="8890"/>
                    <a:pt x="448740" y="11430"/>
                    <a:pt x="408286" y="12700"/>
                  </a:cubicBezTo>
                  <a:cubicBezTo>
                    <a:pt x="365585" y="15240"/>
                    <a:pt x="322883" y="16510"/>
                    <a:pt x="282430" y="19050"/>
                  </a:cubicBezTo>
                  <a:cubicBezTo>
                    <a:pt x="221749" y="21590"/>
                    <a:pt x="158821" y="24130"/>
                    <a:pt x="98140" y="27940"/>
                  </a:cubicBezTo>
                  <a:cubicBezTo>
                    <a:pt x="62181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612"/>
                    <a:pt x="10160" y="79484"/>
                    <a:pt x="8890" y="87971"/>
                  </a:cubicBezTo>
                  <a:cubicBezTo>
                    <a:pt x="7620" y="92986"/>
                    <a:pt x="8890" y="98387"/>
                    <a:pt x="7620" y="103402"/>
                  </a:cubicBezTo>
                  <a:cubicBezTo>
                    <a:pt x="0" y="128862"/>
                    <a:pt x="5080" y="444027"/>
                    <a:pt x="7620" y="469873"/>
                  </a:cubicBezTo>
                  <a:cubicBezTo>
                    <a:pt x="6350" y="490318"/>
                    <a:pt x="11430" y="510377"/>
                    <a:pt x="11430" y="530823"/>
                  </a:cubicBezTo>
                  <a:cubicBezTo>
                    <a:pt x="11430" y="540467"/>
                    <a:pt x="15240" y="550496"/>
                    <a:pt x="7620" y="577960"/>
                  </a:cubicBezTo>
                  <a:cubicBezTo>
                    <a:pt x="5080" y="586850"/>
                    <a:pt x="10160" y="593200"/>
                    <a:pt x="19050" y="594470"/>
                  </a:cubicBezTo>
                  <a:cubicBezTo>
                    <a:pt x="29210" y="595740"/>
                    <a:pt x="38100" y="595740"/>
                    <a:pt x="48260" y="595740"/>
                  </a:cubicBezTo>
                  <a:cubicBezTo>
                    <a:pt x="116119" y="597010"/>
                    <a:pt x="188037" y="597010"/>
                    <a:pt x="262203" y="598280"/>
                  </a:cubicBezTo>
                  <a:cubicBezTo>
                    <a:pt x="302656" y="599550"/>
                    <a:pt x="343110" y="600820"/>
                    <a:pt x="381317" y="602090"/>
                  </a:cubicBezTo>
                  <a:cubicBezTo>
                    <a:pt x="448740" y="603360"/>
                    <a:pt x="513915" y="603360"/>
                    <a:pt x="581339" y="604630"/>
                  </a:cubicBezTo>
                  <a:cubicBezTo>
                    <a:pt x="608308" y="604630"/>
                    <a:pt x="633030" y="604630"/>
                    <a:pt x="659999" y="603360"/>
                  </a:cubicBezTo>
                  <a:cubicBezTo>
                    <a:pt x="671236" y="603360"/>
                    <a:pt x="684721" y="602090"/>
                    <a:pt x="695958" y="602090"/>
                  </a:cubicBezTo>
                  <a:cubicBezTo>
                    <a:pt x="740906" y="603360"/>
                    <a:pt x="1639881" y="594470"/>
                    <a:pt x="1684830" y="595740"/>
                  </a:cubicBezTo>
                  <a:cubicBezTo>
                    <a:pt x="1747758" y="597010"/>
                    <a:pt x="1920810" y="597010"/>
                    <a:pt x="1983739" y="597010"/>
                  </a:cubicBezTo>
                  <a:cubicBezTo>
                    <a:pt x="2008461" y="597010"/>
                    <a:pt x="2030935" y="595740"/>
                    <a:pt x="2055657" y="595740"/>
                  </a:cubicBezTo>
                  <a:cubicBezTo>
                    <a:pt x="2096111" y="597010"/>
                    <a:pt x="2136564" y="598280"/>
                    <a:pt x="2177018" y="599550"/>
                  </a:cubicBezTo>
                  <a:cubicBezTo>
                    <a:pt x="2264668" y="602090"/>
                    <a:pt x="2350071" y="599550"/>
                    <a:pt x="2437721" y="603360"/>
                  </a:cubicBezTo>
                  <a:cubicBezTo>
                    <a:pt x="2583804" y="608440"/>
                    <a:pt x="2732135" y="602090"/>
                    <a:pt x="2876588" y="607170"/>
                  </a:cubicBezTo>
                  <a:cubicBezTo>
                    <a:pt x="2896908" y="608440"/>
                    <a:pt x="2917228" y="607170"/>
                    <a:pt x="2940088" y="607170"/>
                  </a:cubicBezTo>
                  <a:cubicBezTo>
                    <a:pt x="2940088" y="583040"/>
                    <a:pt x="2940088" y="570340"/>
                    <a:pt x="2940088" y="550882"/>
                  </a:cubicBezTo>
                  <a:cubicBezTo>
                    <a:pt x="2938818" y="531208"/>
                    <a:pt x="2936278" y="512692"/>
                    <a:pt x="2936278" y="4926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06656" y="1458995"/>
            <a:ext cx="9685527" cy="2012042"/>
            <a:chOff x="0" y="0"/>
            <a:chExt cx="2935008" cy="609710"/>
          </a:xfrm>
        </p:grpSpPr>
        <p:sp>
          <p:nvSpPr>
            <p:cNvPr id="5" name="Freeform 5"/>
            <p:cNvSpPr/>
            <p:nvPr/>
          </p:nvSpPr>
          <p:spPr>
            <a:xfrm>
              <a:off x="-3810" y="1270"/>
              <a:ext cx="2940088" cy="608440"/>
            </a:xfrm>
            <a:custGeom>
              <a:avLst/>
              <a:gdLst/>
              <a:ahLst/>
              <a:cxnLst/>
              <a:rect l="l" t="t" r="r" b="b"/>
              <a:pathLst>
                <a:path w="2940088" h="608440">
                  <a:moveTo>
                    <a:pt x="2936278" y="492632"/>
                  </a:moveTo>
                  <a:cubicBezTo>
                    <a:pt x="2936278" y="469873"/>
                    <a:pt x="2940088" y="446727"/>
                    <a:pt x="2933738" y="423967"/>
                  </a:cubicBezTo>
                  <a:cubicBezTo>
                    <a:pt x="2926118" y="408923"/>
                    <a:pt x="2914688" y="112274"/>
                    <a:pt x="2914688" y="97229"/>
                  </a:cubicBezTo>
                  <a:cubicBezTo>
                    <a:pt x="2912148" y="86814"/>
                    <a:pt x="2910878" y="76013"/>
                    <a:pt x="2908338" y="54610"/>
                  </a:cubicBezTo>
                  <a:cubicBezTo>
                    <a:pt x="2908338" y="44450"/>
                    <a:pt x="2907068" y="34290"/>
                    <a:pt x="2905798" y="21590"/>
                  </a:cubicBezTo>
                  <a:cubicBezTo>
                    <a:pt x="2895638" y="19050"/>
                    <a:pt x="2886748" y="17780"/>
                    <a:pt x="2876588" y="16510"/>
                  </a:cubicBezTo>
                  <a:cubicBezTo>
                    <a:pt x="2864734" y="15240"/>
                    <a:pt x="2851249" y="16510"/>
                    <a:pt x="2840012" y="16510"/>
                  </a:cubicBezTo>
                  <a:cubicBezTo>
                    <a:pt x="2783826" y="13970"/>
                    <a:pt x="2727640" y="8890"/>
                    <a:pt x="2671454" y="7620"/>
                  </a:cubicBezTo>
                  <a:cubicBezTo>
                    <a:pt x="2565825" y="5080"/>
                    <a:pt x="2457948" y="3810"/>
                    <a:pt x="2352318" y="2540"/>
                  </a:cubicBezTo>
                  <a:cubicBezTo>
                    <a:pt x="2314112" y="2540"/>
                    <a:pt x="2273658" y="0"/>
                    <a:pt x="2235452" y="0"/>
                  </a:cubicBezTo>
                  <a:cubicBezTo>
                    <a:pt x="2143307" y="0"/>
                    <a:pt x="2053409" y="1270"/>
                    <a:pt x="1961264" y="1270"/>
                  </a:cubicBezTo>
                  <a:cubicBezTo>
                    <a:pt x="1907326" y="1270"/>
                    <a:pt x="1853387" y="3810"/>
                    <a:pt x="1797202" y="3810"/>
                  </a:cubicBezTo>
                  <a:cubicBezTo>
                    <a:pt x="1741016" y="5080"/>
                    <a:pt x="722927" y="7620"/>
                    <a:pt x="666741" y="7620"/>
                  </a:cubicBezTo>
                  <a:cubicBezTo>
                    <a:pt x="621792" y="7620"/>
                    <a:pt x="576844" y="6350"/>
                    <a:pt x="531895" y="7620"/>
                  </a:cubicBezTo>
                  <a:cubicBezTo>
                    <a:pt x="491441" y="8890"/>
                    <a:pt x="448740" y="11430"/>
                    <a:pt x="408286" y="12700"/>
                  </a:cubicBezTo>
                  <a:cubicBezTo>
                    <a:pt x="365585" y="15240"/>
                    <a:pt x="322883" y="16510"/>
                    <a:pt x="282430" y="19050"/>
                  </a:cubicBezTo>
                  <a:cubicBezTo>
                    <a:pt x="221749" y="21590"/>
                    <a:pt x="158821" y="24130"/>
                    <a:pt x="98140" y="27940"/>
                  </a:cubicBezTo>
                  <a:cubicBezTo>
                    <a:pt x="62181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612"/>
                    <a:pt x="10160" y="79484"/>
                    <a:pt x="8890" y="87971"/>
                  </a:cubicBezTo>
                  <a:cubicBezTo>
                    <a:pt x="7620" y="92986"/>
                    <a:pt x="8890" y="98387"/>
                    <a:pt x="7620" y="103402"/>
                  </a:cubicBezTo>
                  <a:cubicBezTo>
                    <a:pt x="0" y="128862"/>
                    <a:pt x="5080" y="444027"/>
                    <a:pt x="7620" y="469873"/>
                  </a:cubicBezTo>
                  <a:cubicBezTo>
                    <a:pt x="6350" y="490318"/>
                    <a:pt x="11430" y="510377"/>
                    <a:pt x="11430" y="530823"/>
                  </a:cubicBezTo>
                  <a:cubicBezTo>
                    <a:pt x="11430" y="540467"/>
                    <a:pt x="15240" y="550496"/>
                    <a:pt x="7620" y="577960"/>
                  </a:cubicBezTo>
                  <a:cubicBezTo>
                    <a:pt x="5080" y="586850"/>
                    <a:pt x="10160" y="593200"/>
                    <a:pt x="19050" y="594470"/>
                  </a:cubicBezTo>
                  <a:cubicBezTo>
                    <a:pt x="29210" y="595740"/>
                    <a:pt x="38100" y="595740"/>
                    <a:pt x="48260" y="595740"/>
                  </a:cubicBezTo>
                  <a:cubicBezTo>
                    <a:pt x="116119" y="597010"/>
                    <a:pt x="188037" y="597010"/>
                    <a:pt x="262203" y="598280"/>
                  </a:cubicBezTo>
                  <a:cubicBezTo>
                    <a:pt x="302656" y="599550"/>
                    <a:pt x="343110" y="600820"/>
                    <a:pt x="381317" y="602090"/>
                  </a:cubicBezTo>
                  <a:cubicBezTo>
                    <a:pt x="448740" y="603360"/>
                    <a:pt x="513915" y="603360"/>
                    <a:pt x="581339" y="604630"/>
                  </a:cubicBezTo>
                  <a:cubicBezTo>
                    <a:pt x="608308" y="604630"/>
                    <a:pt x="633030" y="604630"/>
                    <a:pt x="659999" y="603360"/>
                  </a:cubicBezTo>
                  <a:cubicBezTo>
                    <a:pt x="671236" y="603360"/>
                    <a:pt x="684721" y="602090"/>
                    <a:pt x="695958" y="602090"/>
                  </a:cubicBezTo>
                  <a:cubicBezTo>
                    <a:pt x="740906" y="603360"/>
                    <a:pt x="1639881" y="594470"/>
                    <a:pt x="1684830" y="595740"/>
                  </a:cubicBezTo>
                  <a:cubicBezTo>
                    <a:pt x="1747758" y="597010"/>
                    <a:pt x="1920810" y="597010"/>
                    <a:pt x="1983739" y="597010"/>
                  </a:cubicBezTo>
                  <a:cubicBezTo>
                    <a:pt x="2008461" y="597010"/>
                    <a:pt x="2030935" y="595740"/>
                    <a:pt x="2055657" y="595740"/>
                  </a:cubicBezTo>
                  <a:cubicBezTo>
                    <a:pt x="2096111" y="597010"/>
                    <a:pt x="2136564" y="598280"/>
                    <a:pt x="2177018" y="599550"/>
                  </a:cubicBezTo>
                  <a:cubicBezTo>
                    <a:pt x="2264668" y="602090"/>
                    <a:pt x="2350071" y="599550"/>
                    <a:pt x="2437721" y="603360"/>
                  </a:cubicBezTo>
                  <a:cubicBezTo>
                    <a:pt x="2583804" y="608440"/>
                    <a:pt x="2732135" y="602090"/>
                    <a:pt x="2876588" y="607170"/>
                  </a:cubicBezTo>
                  <a:cubicBezTo>
                    <a:pt x="2896908" y="608440"/>
                    <a:pt x="2917228" y="607170"/>
                    <a:pt x="2940088" y="607170"/>
                  </a:cubicBezTo>
                  <a:cubicBezTo>
                    <a:pt x="2940088" y="583040"/>
                    <a:pt x="2940088" y="570340"/>
                    <a:pt x="2940088" y="550882"/>
                  </a:cubicBezTo>
                  <a:cubicBezTo>
                    <a:pt x="2938818" y="531208"/>
                    <a:pt x="2936278" y="512692"/>
                    <a:pt x="2936278" y="4926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406656" y="6815963"/>
            <a:ext cx="9685527" cy="2012042"/>
            <a:chOff x="0" y="0"/>
            <a:chExt cx="2935008" cy="609710"/>
          </a:xfrm>
        </p:grpSpPr>
        <p:sp>
          <p:nvSpPr>
            <p:cNvPr id="7" name="Freeform 7"/>
            <p:cNvSpPr/>
            <p:nvPr/>
          </p:nvSpPr>
          <p:spPr>
            <a:xfrm>
              <a:off x="-3810" y="1270"/>
              <a:ext cx="2940088" cy="608440"/>
            </a:xfrm>
            <a:custGeom>
              <a:avLst/>
              <a:gdLst/>
              <a:ahLst/>
              <a:cxnLst/>
              <a:rect l="l" t="t" r="r" b="b"/>
              <a:pathLst>
                <a:path w="2940088" h="608440">
                  <a:moveTo>
                    <a:pt x="2936278" y="492632"/>
                  </a:moveTo>
                  <a:cubicBezTo>
                    <a:pt x="2936278" y="469873"/>
                    <a:pt x="2940088" y="446727"/>
                    <a:pt x="2933738" y="423967"/>
                  </a:cubicBezTo>
                  <a:cubicBezTo>
                    <a:pt x="2926118" y="408923"/>
                    <a:pt x="2914688" y="112274"/>
                    <a:pt x="2914688" y="97229"/>
                  </a:cubicBezTo>
                  <a:cubicBezTo>
                    <a:pt x="2912148" y="86814"/>
                    <a:pt x="2910878" y="76013"/>
                    <a:pt x="2908338" y="54610"/>
                  </a:cubicBezTo>
                  <a:cubicBezTo>
                    <a:pt x="2908338" y="44450"/>
                    <a:pt x="2907068" y="34290"/>
                    <a:pt x="2905798" y="21590"/>
                  </a:cubicBezTo>
                  <a:cubicBezTo>
                    <a:pt x="2895638" y="19050"/>
                    <a:pt x="2886748" y="17780"/>
                    <a:pt x="2876588" y="16510"/>
                  </a:cubicBezTo>
                  <a:cubicBezTo>
                    <a:pt x="2864734" y="15240"/>
                    <a:pt x="2851249" y="16510"/>
                    <a:pt x="2840012" y="16510"/>
                  </a:cubicBezTo>
                  <a:cubicBezTo>
                    <a:pt x="2783826" y="13970"/>
                    <a:pt x="2727640" y="8890"/>
                    <a:pt x="2671454" y="7620"/>
                  </a:cubicBezTo>
                  <a:cubicBezTo>
                    <a:pt x="2565825" y="5080"/>
                    <a:pt x="2457948" y="3810"/>
                    <a:pt x="2352318" y="2540"/>
                  </a:cubicBezTo>
                  <a:cubicBezTo>
                    <a:pt x="2314112" y="2540"/>
                    <a:pt x="2273658" y="0"/>
                    <a:pt x="2235452" y="0"/>
                  </a:cubicBezTo>
                  <a:cubicBezTo>
                    <a:pt x="2143307" y="0"/>
                    <a:pt x="2053409" y="1270"/>
                    <a:pt x="1961264" y="1270"/>
                  </a:cubicBezTo>
                  <a:cubicBezTo>
                    <a:pt x="1907326" y="1270"/>
                    <a:pt x="1853387" y="3810"/>
                    <a:pt x="1797202" y="3810"/>
                  </a:cubicBezTo>
                  <a:cubicBezTo>
                    <a:pt x="1741016" y="5080"/>
                    <a:pt x="722927" y="7620"/>
                    <a:pt x="666741" y="7620"/>
                  </a:cubicBezTo>
                  <a:cubicBezTo>
                    <a:pt x="621792" y="7620"/>
                    <a:pt x="576844" y="6350"/>
                    <a:pt x="531895" y="7620"/>
                  </a:cubicBezTo>
                  <a:cubicBezTo>
                    <a:pt x="491441" y="8890"/>
                    <a:pt x="448740" y="11430"/>
                    <a:pt x="408286" y="12700"/>
                  </a:cubicBezTo>
                  <a:cubicBezTo>
                    <a:pt x="365585" y="15240"/>
                    <a:pt x="322883" y="16510"/>
                    <a:pt x="282430" y="19050"/>
                  </a:cubicBezTo>
                  <a:cubicBezTo>
                    <a:pt x="221749" y="21590"/>
                    <a:pt x="158821" y="24130"/>
                    <a:pt x="98140" y="27940"/>
                  </a:cubicBezTo>
                  <a:cubicBezTo>
                    <a:pt x="62181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0612"/>
                    <a:pt x="10160" y="79484"/>
                    <a:pt x="8890" y="87971"/>
                  </a:cubicBezTo>
                  <a:cubicBezTo>
                    <a:pt x="7620" y="92986"/>
                    <a:pt x="8890" y="98387"/>
                    <a:pt x="7620" y="103402"/>
                  </a:cubicBezTo>
                  <a:cubicBezTo>
                    <a:pt x="0" y="128862"/>
                    <a:pt x="5080" y="444027"/>
                    <a:pt x="7620" y="469873"/>
                  </a:cubicBezTo>
                  <a:cubicBezTo>
                    <a:pt x="6350" y="490318"/>
                    <a:pt x="11430" y="510377"/>
                    <a:pt x="11430" y="530823"/>
                  </a:cubicBezTo>
                  <a:cubicBezTo>
                    <a:pt x="11430" y="540467"/>
                    <a:pt x="15240" y="550496"/>
                    <a:pt x="7620" y="577960"/>
                  </a:cubicBezTo>
                  <a:cubicBezTo>
                    <a:pt x="5080" y="586850"/>
                    <a:pt x="10160" y="593200"/>
                    <a:pt x="19050" y="594470"/>
                  </a:cubicBezTo>
                  <a:cubicBezTo>
                    <a:pt x="29210" y="595740"/>
                    <a:pt x="38100" y="595740"/>
                    <a:pt x="48260" y="595740"/>
                  </a:cubicBezTo>
                  <a:cubicBezTo>
                    <a:pt x="116119" y="597010"/>
                    <a:pt x="188037" y="597010"/>
                    <a:pt x="262203" y="598280"/>
                  </a:cubicBezTo>
                  <a:cubicBezTo>
                    <a:pt x="302656" y="599550"/>
                    <a:pt x="343110" y="600820"/>
                    <a:pt x="381317" y="602090"/>
                  </a:cubicBezTo>
                  <a:cubicBezTo>
                    <a:pt x="448740" y="603360"/>
                    <a:pt x="513915" y="603360"/>
                    <a:pt x="581339" y="604630"/>
                  </a:cubicBezTo>
                  <a:cubicBezTo>
                    <a:pt x="608308" y="604630"/>
                    <a:pt x="633030" y="604630"/>
                    <a:pt x="659999" y="603360"/>
                  </a:cubicBezTo>
                  <a:cubicBezTo>
                    <a:pt x="671236" y="603360"/>
                    <a:pt x="684721" y="602090"/>
                    <a:pt x="695958" y="602090"/>
                  </a:cubicBezTo>
                  <a:cubicBezTo>
                    <a:pt x="740906" y="603360"/>
                    <a:pt x="1639881" y="594470"/>
                    <a:pt x="1684830" y="595740"/>
                  </a:cubicBezTo>
                  <a:cubicBezTo>
                    <a:pt x="1747758" y="597010"/>
                    <a:pt x="1920810" y="597010"/>
                    <a:pt x="1983739" y="597010"/>
                  </a:cubicBezTo>
                  <a:cubicBezTo>
                    <a:pt x="2008461" y="597010"/>
                    <a:pt x="2030935" y="595740"/>
                    <a:pt x="2055657" y="595740"/>
                  </a:cubicBezTo>
                  <a:cubicBezTo>
                    <a:pt x="2096111" y="597010"/>
                    <a:pt x="2136564" y="598280"/>
                    <a:pt x="2177018" y="599550"/>
                  </a:cubicBezTo>
                  <a:cubicBezTo>
                    <a:pt x="2264668" y="602090"/>
                    <a:pt x="2350071" y="599550"/>
                    <a:pt x="2437721" y="603360"/>
                  </a:cubicBezTo>
                  <a:cubicBezTo>
                    <a:pt x="2583804" y="608440"/>
                    <a:pt x="2732135" y="602090"/>
                    <a:pt x="2876588" y="607170"/>
                  </a:cubicBezTo>
                  <a:cubicBezTo>
                    <a:pt x="2896908" y="608440"/>
                    <a:pt x="2917228" y="607170"/>
                    <a:pt x="2940088" y="607170"/>
                  </a:cubicBezTo>
                  <a:cubicBezTo>
                    <a:pt x="2940088" y="583040"/>
                    <a:pt x="2940088" y="570340"/>
                    <a:pt x="2940088" y="550882"/>
                  </a:cubicBezTo>
                  <a:cubicBezTo>
                    <a:pt x="2938818" y="531208"/>
                    <a:pt x="2936278" y="512692"/>
                    <a:pt x="2936278" y="4926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7753939" y="4887252"/>
            <a:ext cx="999424" cy="99578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7753939" y="1967121"/>
            <a:ext cx="1390061" cy="99578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7753939" y="7471445"/>
            <a:ext cx="1094757" cy="109875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195818" y="4051463"/>
            <a:ext cx="5600190" cy="218407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440616" y="4626800"/>
            <a:ext cx="5110593" cy="454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74"/>
              </a:lnSpc>
            </a:pPr>
            <a:r>
              <a:rPr lang="en-US" sz="8874">
                <a:solidFill>
                  <a:srgbClr val="FFFFFF"/>
                </a:solidFill>
                <a:latin typeface="Caveat Bold"/>
              </a:rPr>
              <a:t>Результати навчання </a:t>
            </a:r>
          </a:p>
          <a:p>
            <a:pPr>
              <a:lnSpc>
                <a:spcPts val="8874"/>
              </a:lnSpc>
            </a:pPr>
            <a:endParaRPr lang="en-US" sz="8874">
              <a:solidFill>
                <a:srgbClr val="FFFFFF"/>
              </a:solidFill>
              <a:latin typeface="Caveat Bold"/>
            </a:endParaRPr>
          </a:p>
          <a:p>
            <a:pPr>
              <a:lnSpc>
                <a:spcPts val="8874"/>
              </a:lnSpc>
            </a:pPr>
            <a:endParaRPr lang="en-US" sz="8874">
              <a:solidFill>
                <a:srgbClr val="FFFFFF"/>
              </a:solidFill>
              <a:latin typeface="Cavea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3491" y="1019175"/>
            <a:ext cx="6112517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20"/>
              </a:lnSpc>
            </a:pPr>
            <a:r>
              <a:rPr lang="en-US" sz="4100">
                <a:solidFill>
                  <a:srgbClr val="FFFFFF"/>
                </a:solidFill>
                <a:latin typeface="Raleway"/>
              </a:rPr>
              <a:t>Отже, тобі потрібно пройти курс "</a:t>
            </a:r>
            <a:r>
              <a:rPr lang="en-US" sz="4100">
                <a:solidFill>
                  <a:srgbClr val="FFFFFF"/>
                </a:solidFill>
                <a:latin typeface="Raleway Bold"/>
              </a:rPr>
              <a:t>Професійна риторика</a:t>
            </a:r>
            <a:r>
              <a:rPr lang="en-US" sz="4100">
                <a:solidFill>
                  <a:srgbClr val="FFFFFF"/>
                </a:solidFill>
                <a:latin typeface="Raleway"/>
              </a:rPr>
              <a:t>"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6361951" y="1501783"/>
            <a:ext cx="868114" cy="96323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 rot="-1246389">
            <a:off x="1306569" y="8188490"/>
            <a:ext cx="757690" cy="76341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9144000" y="1727515"/>
            <a:ext cx="7786183" cy="1560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  <a:spcBef>
                <a:spcPct val="0"/>
              </a:spcBef>
            </a:pPr>
            <a:r>
              <a:rPr lang="en-US" sz="4070">
                <a:solidFill>
                  <a:srgbClr val="000000"/>
                </a:solidFill>
                <a:latin typeface="Caveat Bold"/>
              </a:rPr>
              <a:t>Знати підходи щодо ведення переговорів і конструктивної поведінки в професійному спілкуванні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48969" y="4453571"/>
            <a:ext cx="8481213" cy="1713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5"/>
              </a:lnSpc>
              <a:spcBef>
                <a:spcPct val="0"/>
              </a:spcBef>
            </a:pPr>
            <a:r>
              <a:rPr lang="en-US" sz="4475">
                <a:solidFill>
                  <a:srgbClr val="000000"/>
                </a:solidFill>
                <a:latin typeface="Caveat Bold"/>
              </a:rPr>
              <a:t>кваліфіковано складати тексти виступів, дотримуючись логіки, доказовості; володіти основами техніки мовлення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38732" y="7129515"/>
            <a:ext cx="8796719" cy="1499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5"/>
              </a:lnSpc>
              <a:spcBef>
                <a:spcPct val="0"/>
              </a:spcBef>
            </a:pPr>
            <a:r>
              <a:rPr lang="en-US" sz="5775">
                <a:solidFill>
                  <a:srgbClr val="000000"/>
                </a:solidFill>
                <a:latin typeface="Caveat Bold"/>
              </a:rPr>
              <a:t>розпізнавати маніпулятивні стратегії та протистояти їм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8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80154" y="906538"/>
            <a:ext cx="12215841" cy="8783530"/>
            <a:chOff x="0" y="0"/>
            <a:chExt cx="3306624" cy="2377555"/>
          </a:xfrm>
        </p:grpSpPr>
        <p:sp>
          <p:nvSpPr>
            <p:cNvPr id="3" name="Freeform 3"/>
            <p:cNvSpPr/>
            <p:nvPr/>
          </p:nvSpPr>
          <p:spPr>
            <a:xfrm>
              <a:off x="-3810" y="1270"/>
              <a:ext cx="3311704" cy="2376285"/>
            </a:xfrm>
            <a:custGeom>
              <a:avLst/>
              <a:gdLst/>
              <a:ahLst/>
              <a:cxnLst/>
              <a:rect l="l" t="t" r="r" b="b"/>
              <a:pathLst>
                <a:path w="3311704" h="2376285">
                  <a:moveTo>
                    <a:pt x="3307894" y="2041379"/>
                  </a:moveTo>
                  <a:cubicBezTo>
                    <a:pt x="3307894" y="1935139"/>
                    <a:pt x="3311704" y="1827097"/>
                    <a:pt x="3305354" y="1720856"/>
                  </a:cubicBezTo>
                  <a:cubicBezTo>
                    <a:pt x="3297734" y="1650630"/>
                    <a:pt x="3286304" y="265899"/>
                    <a:pt x="3286304" y="195672"/>
                  </a:cubicBezTo>
                  <a:cubicBezTo>
                    <a:pt x="3283764" y="147054"/>
                    <a:pt x="3282494" y="96635"/>
                    <a:pt x="3279954" y="54610"/>
                  </a:cubicBezTo>
                  <a:cubicBezTo>
                    <a:pt x="3279954" y="44450"/>
                    <a:pt x="3278684" y="34290"/>
                    <a:pt x="3277414" y="21590"/>
                  </a:cubicBezTo>
                  <a:cubicBezTo>
                    <a:pt x="3267254" y="19050"/>
                    <a:pt x="3258364" y="17780"/>
                    <a:pt x="3248204" y="16510"/>
                  </a:cubicBezTo>
                  <a:cubicBezTo>
                    <a:pt x="3235067" y="15240"/>
                    <a:pt x="3219806" y="16510"/>
                    <a:pt x="3207089" y="16510"/>
                  </a:cubicBezTo>
                  <a:cubicBezTo>
                    <a:pt x="3143501" y="13970"/>
                    <a:pt x="3079914" y="8890"/>
                    <a:pt x="3016326" y="7620"/>
                  </a:cubicBezTo>
                  <a:cubicBezTo>
                    <a:pt x="2896781" y="5080"/>
                    <a:pt x="2774693" y="3810"/>
                    <a:pt x="2655149" y="2540"/>
                  </a:cubicBezTo>
                  <a:cubicBezTo>
                    <a:pt x="2611909" y="2540"/>
                    <a:pt x="2566126" y="0"/>
                    <a:pt x="2522887" y="0"/>
                  </a:cubicBezTo>
                  <a:cubicBezTo>
                    <a:pt x="2418603" y="0"/>
                    <a:pt x="2316863" y="1270"/>
                    <a:pt x="2212579" y="1270"/>
                  </a:cubicBezTo>
                  <a:cubicBezTo>
                    <a:pt x="2151535" y="1270"/>
                    <a:pt x="2090491" y="3810"/>
                    <a:pt x="2026904" y="3810"/>
                  </a:cubicBezTo>
                  <a:cubicBezTo>
                    <a:pt x="1963316" y="5080"/>
                    <a:pt x="811110" y="7620"/>
                    <a:pt x="747522" y="7620"/>
                  </a:cubicBezTo>
                  <a:cubicBezTo>
                    <a:pt x="696652" y="7620"/>
                    <a:pt x="645782" y="6350"/>
                    <a:pt x="594912" y="7620"/>
                  </a:cubicBezTo>
                  <a:cubicBezTo>
                    <a:pt x="549129" y="8890"/>
                    <a:pt x="500802" y="11430"/>
                    <a:pt x="455019" y="12700"/>
                  </a:cubicBezTo>
                  <a:cubicBezTo>
                    <a:pt x="406693" y="15240"/>
                    <a:pt x="358366" y="16510"/>
                    <a:pt x="312583" y="19050"/>
                  </a:cubicBezTo>
                  <a:cubicBezTo>
                    <a:pt x="243909" y="21590"/>
                    <a:pt x="172691" y="24130"/>
                    <a:pt x="104016" y="27940"/>
                  </a:cubicBezTo>
                  <a:cubicBezTo>
                    <a:pt x="63320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1425"/>
                    <a:pt x="10160" y="112841"/>
                    <a:pt x="8890" y="152456"/>
                  </a:cubicBezTo>
                  <a:cubicBezTo>
                    <a:pt x="7620" y="175865"/>
                    <a:pt x="8890" y="201075"/>
                    <a:pt x="7620" y="224483"/>
                  </a:cubicBezTo>
                  <a:cubicBezTo>
                    <a:pt x="0" y="343329"/>
                    <a:pt x="5080" y="1814492"/>
                    <a:pt x="7620" y="1935139"/>
                  </a:cubicBezTo>
                  <a:cubicBezTo>
                    <a:pt x="6350" y="2030575"/>
                    <a:pt x="11430" y="2124211"/>
                    <a:pt x="11430" y="2219647"/>
                  </a:cubicBezTo>
                  <a:cubicBezTo>
                    <a:pt x="11430" y="2264665"/>
                    <a:pt x="15240" y="2311483"/>
                    <a:pt x="7620" y="2345805"/>
                  </a:cubicBezTo>
                  <a:cubicBezTo>
                    <a:pt x="5080" y="2354695"/>
                    <a:pt x="10160" y="2361045"/>
                    <a:pt x="19050" y="2362315"/>
                  </a:cubicBezTo>
                  <a:cubicBezTo>
                    <a:pt x="29210" y="2363585"/>
                    <a:pt x="38100" y="2363585"/>
                    <a:pt x="48260" y="2363585"/>
                  </a:cubicBezTo>
                  <a:cubicBezTo>
                    <a:pt x="124364" y="2364855"/>
                    <a:pt x="205756" y="2364855"/>
                    <a:pt x="289692" y="2366125"/>
                  </a:cubicBezTo>
                  <a:cubicBezTo>
                    <a:pt x="335475" y="2367395"/>
                    <a:pt x="381258" y="2368665"/>
                    <a:pt x="424497" y="2369935"/>
                  </a:cubicBezTo>
                  <a:cubicBezTo>
                    <a:pt x="500802" y="2371205"/>
                    <a:pt x="574564" y="2371205"/>
                    <a:pt x="650869" y="2372475"/>
                  </a:cubicBezTo>
                  <a:cubicBezTo>
                    <a:pt x="681391" y="2372475"/>
                    <a:pt x="709370" y="2372475"/>
                    <a:pt x="739892" y="2371205"/>
                  </a:cubicBezTo>
                  <a:cubicBezTo>
                    <a:pt x="752609" y="2371205"/>
                    <a:pt x="767870" y="2369935"/>
                    <a:pt x="780588" y="2369935"/>
                  </a:cubicBezTo>
                  <a:cubicBezTo>
                    <a:pt x="831458" y="2371205"/>
                    <a:pt x="1848858" y="2362315"/>
                    <a:pt x="1899729" y="2363585"/>
                  </a:cubicBezTo>
                  <a:cubicBezTo>
                    <a:pt x="1970947" y="2364855"/>
                    <a:pt x="2166796" y="2364855"/>
                    <a:pt x="2238014" y="2364855"/>
                  </a:cubicBezTo>
                  <a:cubicBezTo>
                    <a:pt x="2265993" y="2364855"/>
                    <a:pt x="2291428" y="2363585"/>
                    <a:pt x="2319406" y="2363585"/>
                  </a:cubicBezTo>
                  <a:cubicBezTo>
                    <a:pt x="2365190" y="2364855"/>
                    <a:pt x="2410973" y="2366125"/>
                    <a:pt x="2456756" y="2367395"/>
                  </a:cubicBezTo>
                  <a:cubicBezTo>
                    <a:pt x="2555952" y="2369935"/>
                    <a:pt x="2652605" y="2367395"/>
                    <a:pt x="2751802" y="2371205"/>
                  </a:cubicBezTo>
                  <a:cubicBezTo>
                    <a:pt x="2917129" y="2376285"/>
                    <a:pt x="3085001" y="2369935"/>
                    <a:pt x="3248204" y="2375015"/>
                  </a:cubicBezTo>
                  <a:cubicBezTo>
                    <a:pt x="3268524" y="2376285"/>
                    <a:pt x="3288844" y="2375015"/>
                    <a:pt x="3311704" y="2375015"/>
                  </a:cubicBezTo>
                  <a:cubicBezTo>
                    <a:pt x="3311704" y="2350885"/>
                    <a:pt x="3311704" y="2338185"/>
                    <a:pt x="3311704" y="2313283"/>
                  </a:cubicBezTo>
                  <a:cubicBezTo>
                    <a:pt x="3310434" y="2221448"/>
                    <a:pt x="3307894" y="2135015"/>
                    <a:pt x="3307894" y="204137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35537">
            <a:off x="1497854" y="3749019"/>
            <a:ext cx="3241061" cy="68062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47750" y="3216523"/>
            <a:ext cx="4141270" cy="18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4"/>
              </a:lnSpc>
            </a:pPr>
            <a:r>
              <a:rPr lang="en-US" sz="7224">
                <a:solidFill>
                  <a:srgbClr val="FFFFFF"/>
                </a:solidFill>
                <a:latin typeface="Caveat Bold"/>
              </a:rPr>
              <a:t>Змістові модулі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38884" y="1211009"/>
            <a:ext cx="414127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FFFFFF"/>
                </a:solidFill>
                <a:latin typeface="Raleway"/>
              </a:rPr>
              <a:t>Курс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6783562" y="545346"/>
            <a:ext cx="912432" cy="15464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3978147" flipV="1">
            <a:off x="-34414" y="7229964"/>
            <a:ext cx="2050028" cy="257865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5400000">
            <a:off x="6779667" y="8224167"/>
            <a:ext cx="464959" cy="160330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210492" y="1394793"/>
            <a:ext cx="11153031" cy="7597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E3B323"/>
                </a:solidFill>
                <a:latin typeface="Caveat Bold"/>
              </a:rPr>
              <a:t>Змістовий модуль 1. Риторика у професійному спілкуванні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1. Риторика у суспільному житті та  професійному спілкуванні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2. Професійна невербальна комунікація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3. Ораторська майстерність сучасного фахівця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4. Публічний виступ у професійному спілкуванні</a:t>
            </a:r>
          </a:p>
          <a:p>
            <a:pPr algn="ctr"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E3B323"/>
                </a:solidFill>
                <a:latin typeface="Caveat Bold"/>
              </a:rPr>
              <a:t>Змістовий модуль 2. Наукова риторика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5. Академічне красномовство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6. Презентація та захист результатів наукової роботи</a:t>
            </a:r>
          </a:p>
          <a:p>
            <a:pPr algn="ctr"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E3B323"/>
                </a:solidFill>
                <a:latin typeface="Caveat Bold"/>
              </a:rPr>
              <a:t>Змістовий модуль 3. Мистецтво ефективної професійної комунікації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7. Продуктивне та маніпулятивне спілкування у професійній комунікації</a:t>
            </a:r>
          </a:p>
          <a:p>
            <a:pPr>
              <a:lnSpc>
                <a:spcPts val="3975"/>
              </a:lnSpc>
              <a:spcBef>
                <a:spcPct val="0"/>
              </a:spcBef>
            </a:pPr>
            <a:r>
              <a:rPr lang="en-US" sz="3975">
                <a:solidFill>
                  <a:srgbClr val="000000"/>
                </a:solidFill>
                <a:latin typeface="Caveat Bold"/>
              </a:rPr>
              <a:t>Тема 8. Культура і стиль професійного спілкування</a:t>
            </a:r>
          </a:p>
          <a:p>
            <a:pPr algn="ctr">
              <a:lnSpc>
                <a:spcPts val="3975"/>
              </a:lnSpc>
              <a:spcBef>
                <a:spcPct val="0"/>
              </a:spcBef>
            </a:pPr>
            <a:endParaRPr lang="en-US" sz="3975">
              <a:solidFill>
                <a:srgbClr val="000000"/>
              </a:solidFill>
              <a:latin typeface="Caveat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642912" y="1906853"/>
            <a:ext cx="5430409" cy="51588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470057" y="8224158"/>
            <a:ext cx="2997514" cy="103414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469527" y="1906853"/>
            <a:ext cx="591147" cy="100194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690595" y="126981"/>
            <a:ext cx="535301" cy="12165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5400000">
            <a:off x="16869789" y="8888763"/>
            <a:ext cx="308897" cy="106516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365825" y="3152594"/>
            <a:ext cx="9556351" cy="398181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641416" y="8259669"/>
            <a:ext cx="10160929" cy="173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9"/>
              </a:lnSpc>
            </a:pPr>
            <a:r>
              <a:rPr lang="en-US" sz="12999">
                <a:solidFill>
                  <a:srgbClr val="000000"/>
                </a:solidFill>
                <a:latin typeface="Caveat Bold"/>
              </a:rPr>
              <a:t>Вибір за тобою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62105" y="735278"/>
            <a:ext cx="12163791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7700">
                <a:solidFill>
                  <a:srgbClr val="000000"/>
                </a:solidFill>
                <a:latin typeface="Raleway"/>
              </a:rPr>
              <a:t>До зустрічі на заняттях!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276</Words>
  <Application>Microsoft Office PowerPoint</Application>
  <PresentationFormat>Произвольный</PresentationFormat>
  <Paragraphs>47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Raleway</vt:lpstr>
      <vt:lpstr>Raleway Bold</vt:lpstr>
      <vt:lpstr>Calibri</vt:lpstr>
      <vt:lpstr>Caveat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мовної підготовки, педагогіки та психології презентує</dc:title>
  <cp:lastModifiedBy>DEXTER</cp:lastModifiedBy>
  <cp:revision>2</cp:revision>
  <dcterms:created xsi:type="dcterms:W3CDTF">2006-08-16T00:00:00Z</dcterms:created>
  <dcterms:modified xsi:type="dcterms:W3CDTF">2022-02-14T10:43:49Z</dcterms:modified>
  <dc:identifier>DAE4TppgHts</dc:identifier>
</cp:coreProperties>
</file>