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631" r:id="rId1"/>
    <p:sldMasterId id="2147487649" r:id="rId2"/>
  </p:sldMasterIdLst>
  <p:notesMasterIdLst>
    <p:notesMasterId r:id="rId9"/>
  </p:notesMasterIdLst>
  <p:sldIdLst>
    <p:sldId id="264" r:id="rId3"/>
    <p:sldId id="265" r:id="rId4"/>
    <p:sldId id="266" r:id="rId5"/>
    <p:sldId id="259" r:id="rId6"/>
    <p:sldId id="267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14"/>
    <p:restoredTop sz="90268"/>
  </p:normalViewPr>
  <p:slideViewPr>
    <p:cSldViewPr snapToGrid="0" snapToObjects="1">
      <p:cViewPr varScale="1">
        <p:scale>
          <a:sx n="63" d="100"/>
          <a:sy n="63" d="100"/>
        </p:scale>
        <p:origin x="31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820D7-0A89-EA45-A269-3EFF698A3BFF}" type="datetimeFigureOut">
              <a:rPr lang="ru-RU" smtClean="0"/>
              <a:t>05.02.2022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A0DB4-D337-E94F-847B-3313B53F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4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1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8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2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11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867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004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4794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49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1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1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03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309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91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0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09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51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9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26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52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149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853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04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912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691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54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30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50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942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9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43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234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554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60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1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32" r:id="rId1"/>
    <p:sldLayoutId id="2147487633" r:id="rId2"/>
    <p:sldLayoutId id="2147487634" r:id="rId3"/>
    <p:sldLayoutId id="2147487635" r:id="rId4"/>
    <p:sldLayoutId id="2147487636" r:id="rId5"/>
    <p:sldLayoutId id="2147487637" r:id="rId6"/>
    <p:sldLayoutId id="2147487638" r:id="rId7"/>
    <p:sldLayoutId id="2147487639" r:id="rId8"/>
    <p:sldLayoutId id="2147487640" r:id="rId9"/>
    <p:sldLayoutId id="2147487641" r:id="rId10"/>
    <p:sldLayoutId id="2147487642" r:id="rId11"/>
    <p:sldLayoutId id="2147487643" r:id="rId12"/>
    <p:sldLayoutId id="2147487644" r:id="rId13"/>
    <p:sldLayoutId id="2147487645" r:id="rId14"/>
    <p:sldLayoutId id="2147487646" r:id="rId15"/>
    <p:sldLayoutId id="2147487647" r:id="rId16"/>
    <p:sldLayoutId id="21474876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7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9264" y="1118473"/>
            <a:ext cx="11562736" cy="2310527"/>
          </a:xfrm>
        </p:spPr>
        <p:txBody>
          <a:bodyPr anchor="ctr">
            <a:noAutofit/>
          </a:bodyPr>
          <a:lstStyle/>
          <a:p>
            <a:pPr algn="ctr"/>
            <a:br>
              <a:rPr lang="en-US" sz="6600" dirty="0"/>
            </a:br>
            <a:r>
              <a:rPr lang="uk-UA" sz="6600" dirty="0"/>
              <a:t>«Друга іноземна мова (спецкурс)</a:t>
            </a:r>
            <a:br>
              <a:rPr lang="uk-UA" sz="4800" dirty="0"/>
            </a:br>
            <a:r>
              <a:rPr lang="uk-UA" sz="4000" dirty="0"/>
              <a:t>(німецька</a:t>
            </a:r>
            <a:r>
              <a:rPr lang="en-US" sz="4000" dirty="0"/>
              <a:t> </a:t>
            </a:r>
            <a:r>
              <a:rPr lang="uk-UA" sz="4000" dirty="0"/>
              <a:t>або французька) </a:t>
            </a:r>
            <a:r>
              <a:rPr lang="uk-UA" sz="5400" dirty="0"/>
              <a:t>»</a:t>
            </a:r>
            <a:r>
              <a:rPr lang="ru-RU" sz="5400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8662" y="3195430"/>
            <a:ext cx="8999959" cy="1856256"/>
          </a:xfrm>
        </p:spPr>
        <p:txBody>
          <a:bodyPr anchor="ctr">
            <a:noAutofit/>
          </a:bodyPr>
          <a:lstStyle/>
          <a:p>
            <a:pPr algn="l"/>
            <a:endParaRPr lang="en-US" sz="2400" b="1" dirty="0"/>
          </a:p>
          <a:p>
            <a:pPr algn="l"/>
            <a:endParaRPr lang="en-US" sz="2400" b="1" dirty="0"/>
          </a:p>
          <a:p>
            <a:pPr algn="l"/>
            <a:endParaRPr lang="en-US" sz="2400" b="1" dirty="0"/>
          </a:p>
          <a:p>
            <a:pPr algn="l"/>
            <a:r>
              <a:rPr lang="en-US" sz="2400" b="1" dirty="0"/>
              <a:t>                               </a:t>
            </a:r>
            <a:r>
              <a:rPr lang="uk-UA" sz="2400" b="1" dirty="0" err="1"/>
              <a:t>Стр</a:t>
            </a:r>
            <a:r>
              <a:rPr lang="ru-RU" sz="2400" b="1" dirty="0"/>
              <a:t>у</a:t>
            </a:r>
            <a:r>
              <a:rPr lang="uk-UA" sz="2400" b="1" dirty="0" err="1"/>
              <a:t>ктура</a:t>
            </a:r>
            <a:r>
              <a:rPr lang="uk-UA" sz="2400" b="1" dirty="0"/>
              <a:t> курсу</a:t>
            </a:r>
          </a:p>
          <a:p>
            <a:pPr algn="l">
              <a:spcBef>
                <a:spcPts val="0"/>
              </a:spcBef>
            </a:pPr>
            <a:r>
              <a:rPr lang="uk-UA" sz="2200" dirty="0"/>
              <a:t>Курс розрахований на 3 семестри ( 5,6,7 семестр навчання)</a:t>
            </a:r>
            <a:endParaRPr lang="ru-RU" sz="2200" dirty="0"/>
          </a:p>
          <a:p>
            <a:pPr algn="l">
              <a:spcBef>
                <a:spcPts val="0"/>
              </a:spcBef>
            </a:pPr>
            <a:r>
              <a:rPr lang="uk-UA" sz="2200" dirty="0"/>
              <a:t>Наприкінці кожного семестру курсу складається </a:t>
            </a:r>
            <a:endParaRPr lang="en-US" sz="2200" dirty="0"/>
          </a:p>
          <a:p>
            <a:pPr algn="l">
              <a:spcBef>
                <a:spcPts val="0"/>
              </a:spcBef>
            </a:pPr>
            <a:r>
              <a:rPr lang="uk-UA" sz="2200" dirty="0"/>
              <a:t>диференційний залік.</a:t>
            </a:r>
            <a:endParaRPr lang="ru-RU" sz="2200" dirty="0"/>
          </a:p>
        </p:txBody>
      </p:sp>
      <p:pic>
        <p:nvPicPr>
          <p:cNvPr id="4" name="Picture 4" descr="Übersetzer Deutsch Französisch::">
            <a:extLst>
              <a:ext uri="{FF2B5EF4-FFF2-40B4-BE49-F238E27FC236}">
                <a16:creationId xmlns:a16="http://schemas.microsoft.com/office/drawing/2014/main" id="{7A667699-0A02-4825-8EAA-6AF1B2032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 ">
            <a:extLst>
              <a:ext uri="{FF2B5EF4-FFF2-40B4-BE49-F238E27FC236}">
                <a16:creationId xmlns:a16="http://schemas.microsoft.com/office/drawing/2014/main" id="{CAD46C24-B30D-4273-97FE-B2DFB04B8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3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86840" y="2731958"/>
            <a:ext cx="8608101" cy="734519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Методи викладання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5701" y="1486525"/>
            <a:ext cx="10820400" cy="114175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uk-UA" sz="1800" dirty="0"/>
              <a:t>Сформувати у студентів рівень володіння другою іноземною мовою (читання, аудіювання, мовлення, письмо та міжкультурна комунікація), який забезпечить ефективне спілкування в академічному та професійному середовищі.</a:t>
            </a:r>
          </a:p>
        </p:txBody>
      </p:sp>
      <p:sp>
        <p:nvSpPr>
          <p:cNvPr id="9" name="Заголовок 6"/>
          <p:cNvSpPr txBox="1">
            <a:spLocks/>
          </p:cNvSpPr>
          <p:nvPr/>
        </p:nvSpPr>
        <p:spPr>
          <a:xfrm>
            <a:off x="1830298" y="802972"/>
            <a:ext cx="7176541" cy="734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/>
              <a:t>Мета курсу 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5701" y="3362796"/>
            <a:ext cx="109315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Поєднання традиційних та інноваційних методів з використанням елементів дистанційного навчання.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Інтерактивна методика викладання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Оригінальні підручники та навчально-методичні матеріали кафедри</a:t>
            </a:r>
            <a:r>
              <a:rPr lang="en-US" dirty="0"/>
              <a:t>,</a:t>
            </a:r>
            <a:r>
              <a:rPr lang="uk-UA" dirty="0"/>
              <a:t> адаптовані до спеціалізації студента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Сучасні відео та аудіо матеріали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Вивчення реальних ситуацій повсякденного спілкування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Рольові ігри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он-лайн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Навчальні проекти з використанням інтернет-ресурсів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з розвитку навичок міжкультурної комунікації</a:t>
            </a:r>
            <a:endParaRPr lang="ru-RU" dirty="0"/>
          </a:p>
        </p:txBody>
      </p:sp>
      <p:pic>
        <p:nvPicPr>
          <p:cNvPr id="10" name="Picture 4" descr="Übersetzer Deutsch Französisch::">
            <a:extLst>
              <a:ext uri="{FF2B5EF4-FFF2-40B4-BE49-F238E27FC236}">
                <a16:creationId xmlns:a16="http://schemas.microsoft.com/office/drawing/2014/main" id="{ECC970A6-6EFC-4755-9C71-5A602B6D3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 ">
            <a:extLst>
              <a:ext uri="{FF2B5EF4-FFF2-40B4-BE49-F238E27FC236}">
                <a16:creationId xmlns:a16="http://schemas.microsoft.com/office/drawing/2014/main" id="{9CE72D96-38CD-4577-B3BB-FB0220125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88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1828" y="452203"/>
            <a:ext cx="6625653" cy="629587"/>
          </a:xfrm>
        </p:spPr>
        <p:txBody>
          <a:bodyPr>
            <a:normAutofit/>
          </a:bodyPr>
          <a:lstStyle/>
          <a:p>
            <a:r>
              <a:rPr lang="uk-UA" sz="2400" b="1" dirty="0"/>
              <a:t>МЕТА програми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334125" y="1244185"/>
            <a:ext cx="10172074" cy="541144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b="1" dirty="0"/>
              <a:t>Мета</a:t>
            </a:r>
            <a:r>
              <a:rPr lang="ru-RU" sz="2000" dirty="0"/>
              <a:t> дисципліни «Друга іноземна мова» навчити студентів іншомовному міжкультурному спілкуванню в типових комунікативних сферах та ситуаціях, що є важливими для студентів, і в межах передбаченої програмою тематики. Досягнення цієї мети забезпечується формуванням і розвитком у студентів міжкультурної компетенції, яка включає в себе наступні компоненти: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000" b="1" dirty="0"/>
              <a:t>– мовна компетенція: </a:t>
            </a:r>
            <a:r>
              <a:rPr lang="ru-RU" sz="2000" dirty="0"/>
              <a:t>засвоєння фонетичного, граматичного, лексичного матеріалу в межах передбаченої програмою тематики, необхідного для реалізації комунікативного наміру у відповідних сферах і ситуаціях спілкування; розвитку уміння та навичок читання адаптованих та оригінальних текстів, здатності точно й адекватно розуміти текст;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/>
              <a:t> </a:t>
            </a:r>
            <a:r>
              <a:rPr lang="ru-RU" sz="2000" b="1" dirty="0"/>
              <a:t>– мовленнєва компетенція: </a:t>
            </a:r>
            <a:r>
              <a:rPr lang="ru-RU" sz="2000" dirty="0"/>
              <a:t>розвиток умінь і навичок монологічного, діалогічного та писемного   мовлення; формування у студентів релевантної комунікативній ситуації мовленнєвої поведінки; формування уміння сприймати та розуміти монологічні та діалогічні висловлювання носіїв мови в межах соціально-побутової, сімейної, соціально-культурної тематики в середньому темпі мовлення;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000" b="1" dirty="0"/>
              <a:t>- лінгвосоціокультурна компетенція: </a:t>
            </a:r>
            <a:r>
              <a:rPr lang="ru-RU" sz="2000" dirty="0"/>
              <a:t>оволодіння лінгвокраїнознавчими, соціокультурними соціально-психологічними навичками, знаннями та вміннями, які забезпечують здатність та готовність особистості до міжкультурного діалогу; формування толерантності; - комунікативно-професійна компетенція: формування елементарних навичок комунікативної поведінки у сфері професійного спілкування (відповідно до сфери спілкування).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/>
              <a:t>Рівень володіння другою іноземною мовою на кінець курсу наближається до рівня А2.</a:t>
            </a:r>
            <a:endParaRPr lang="ru-RU" sz="2300" dirty="0"/>
          </a:p>
        </p:txBody>
      </p:sp>
      <p:pic>
        <p:nvPicPr>
          <p:cNvPr id="4" name="Picture 4" descr="Übersetzer Deutsch Französisch::">
            <a:extLst>
              <a:ext uri="{FF2B5EF4-FFF2-40B4-BE49-F238E27FC236}">
                <a16:creationId xmlns:a16="http://schemas.microsoft.com/office/drawing/2014/main" id="{6359544E-F7F1-4795-A5BC-E4A0B17B5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 ">
            <a:extLst>
              <a:ext uri="{FF2B5EF4-FFF2-40B4-BE49-F238E27FC236}">
                <a16:creationId xmlns:a16="http://schemas.microsoft.com/office/drawing/2014/main" id="{9B2DE07B-289C-45BA-AD24-5671EED0F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04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1033" y="875807"/>
            <a:ext cx="5347447" cy="449830"/>
          </a:xfrm>
        </p:spPr>
        <p:txBody>
          <a:bodyPr>
            <a:noAutofit/>
          </a:bodyPr>
          <a:lstStyle/>
          <a:p>
            <a:r>
              <a:rPr lang="uk-UA" sz="2400" b="1" dirty="0"/>
              <a:t>Зміст курсу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688079" y="1859280"/>
            <a:ext cx="4572001" cy="3897998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ru-RU" sz="1600" b="1" dirty="0"/>
              <a:t>МОДУЛЬ 1.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1.1 Iнформація про особу.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1. 2. Харчування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1.3. Робота та вільний час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b="1" dirty="0"/>
              <a:t>МОДУЛЬ 2.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2.1 Подорожі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2. 2. Місто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2.3 Готель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b="1" dirty="0"/>
              <a:t>МОДУЛЬ 3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3.1 Туристичний продукт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3. 2. Освіта та кар'єра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ru-RU" sz="1600" dirty="0"/>
              <a:t>ЗМ 3.3 Ділова кореспонденція</a:t>
            </a:r>
            <a:endParaRPr lang="ru-RU" sz="1600" b="1" dirty="0"/>
          </a:p>
        </p:txBody>
      </p:sp>
      <p:pic>
        <p:nvPicPr>
          <p:cNvPr id="6" name="Picture 4" descr="Übersetzer Deutsch Französisch::">
            <a:extLst>
              <a:ext uri="{FF2B5EF4-FFF2-40B4-BE49-F238E27FC236}">
                <a16:creationId xmlns:a16="http://schemas.microsoft.com/office/drawing/2014/main" id="{A3AB26C8-7AF9-4B06-9291-EC3754779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 ">
            <a:extLst>
              <a:ext uri="{FF2B5EF4-FFF2-40B4-BE49-F238E27FC236}">
                <a16:creationId xmlns:a16="http://schemas.microsoft.com/office/drawing/2014/main" id="{74838147-3BEE-42A2-8120-15C326681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84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048870" y="1667434"/>
            <a:ext cx="6831106" cy="49485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/>
              <a:t>Наприкінці вивчення курсу студенти повинні уміти з: </a:t>
            </a:r>
          </a:p>
          <a:p>
            <a:pPr marL="0" indent="0">
              <a:buNone/>
            </a:pPr>
            <a:r>
              <a:rPr lang="ru-RU" sz="2000" b="1" dirty="0"/>
              <a:t>аудіювання: </a:t>
            </a:r>
            <a:r>
              <a:rPr lang="ru-RU" sz="2000" dirty="0"/>
              <a:t>розуміти окремі речення та найбільш уживані слова, якщо вони стосуються важливих для особи студента речей (наприклад, проста інформація про особу і її родину, покупки, роботу, найближче оточення тощо). Розуміти найголовніше в коротких, чітких і простих повідомленнях. </a:t>
            </a:r>
          </a:p>
          <a:p>
            <a:pPr marL="0" indent="0">
              <a:buNone/>
            </a:pPr>
            <a:r>
              <a:rPr lang="ru-RU" sz="2000" b="1" dirty="0"/>
              <a:t>читання: </a:t>
            </a:r>
            <a:r>
              <a:rPr lang="ru-RU" sz="2000" dirty="0"/>
              <a:t>читати короткі, прості тексти. Знаходити в текстах побутового та країнознавчого спрямування конкретну інформацію, розуміти короткі, прості листи особистого характеру. </a:t>
            </a:r>
          </a:p>
          <a:p>
            <a:pPr marL="0" indent="0">
              <a:buNone/>
            </a:pPr>
            <a:r>
              <a:rPr lang="ru-RU" sz="2000" b="1" dirty="0"/>
              <a:t>говоріння: </a:t>
            </a:r>
            <a:r>
              <a:rPr lang="ru-RU" sz="2000" dirty="0"/>
              <a:t>порозумітися в типових побутових ситуаціях, підтримувати розмову. Уміти виражати своє ставлення до фактів чи подій, включаючи до мовлення елементи аргументації. </a:t>
            </a:r>
          </a:p>
          <a:p>
            <a:pPr marL="0" indent="0">
              <a:buNone/>
            </a:pPr>
            <a:r>
              <a:rPr lang="ru-RU" sz="2000" b="1" dirty="0"/>
              <a:t>письма: </a:t>
            </a:r>
            <a:r>
              <a:rPr lang="ru-RU" sz="2000" dirty="0"/>
              <a:t>робити короткі, прості нотатки і повідомлення. Написати простий лист особистого характеру, наприклад, щоб подякувати за </a:t>
            </a:r>
            <a:r>
              <a:rPr lang="ru-RU" sz="2000" dirty="0" err="1"/>
              <a:t>щось</a:t>
            </a:r>
            <a:r>
              <a:rPr lang="en-US" sz="2000" dirty="0"/>
              <a:t>.</a:t>
            </a:r>
            <a:endParaRPr lang="ru-RU" dirty="0"/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-1945342" y="985148"/>
            <a:ext cx="8610600" cy="44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/>
              <a:t>Результати навчання</a:t>
            </a:r>
            <a:endParaRPr lang="ru-RU" sz="2400" dirty="0"/>
          </a:p>
        </p:txBody>
      </p:sp>
      <p:pic>
        <p:nvPicPr>
          <p:cNvPr id="2050" name="Picture 2" descr="IMG 8629">
            <a:extLst>
              <a:ext uri="{FF2B5EF4-FFF2-40B4-BE49-F238E27FC236}">
                <a16:creationId xmlns:a16="http://schemas.microsoft.com/office/drawing/2014/main" id="{88685381-117B-4285-B676-5ACB87A5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76" y="3999744"/>
            <a:ext cx="3805953" cy="261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1">
            <a:extLst>
              <a:ext uri="{FF2B5EF4-FFF2-40B4-BE49-F238E27FC236}">
                <a16:creationId xmlns:a16="http://schemas.microsoft.com/office/drawing/2014/main" id="{EB308BF9-B059-4206-BAC5-57916840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76" y="752692"/>
            <a:ext cx="2409506" cy="321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Übersetzer Deutsch Französisch::">
            <a:extLst>
              <a:ext uri="{FF2B5EF4-FFF2-40B4-BE49-F238E27FC236}">
                <a16:creationId xmlns:a16="http://schemas.microsoft.com/office/drawing/2014/main" id="{76D36905-3654-4025-8F82-3BD7D94E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 ">
            <a:extLst>
              <a:ext uri="{FF2B5EF4-FFF2-40B4-BE49-F238E27FC236}">
                <a16:creationId xmlns:a16="http://schemas.microsoft.com/office/drawing/2014/main" id="{A4CF614B-EB22-45CA-BB1F-BA8B355D6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59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29117" y="180890"/>
            <a:ext cx="4796853" cy="749509"/>
          </a:xfrm>
        </p:spPr>
        <p:txBody>
          <a:bodyPr anchor="ctr">
            <a:noAutofit/>
          </a:bodyPr>
          <a:lstStyle/>
          <a:p>
            <a:pPr algn="r"/>
            <a:r>
              <a:rPr lang="uk-UA" sz="2400" b="1" dirty="0"/>
              <a:t>Провідні викладачі</a:t>
            </a:r>
            <a:endParaRPr lang="ru-RU" sz="2400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5074186" y="1319518"/>
            <a:ext cx="5924153" cy="1898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3026313" y="1227514"/>
            <a:ext cx="2414186" cy="24605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старший </a:t>
            </a:r>
            <a:r>
              <a:rPr lang="ru-RU" sz="1400" dirty="0" err="1"/>
              <a:t>викладач</a:t>
            </a:r>
            <a:r>
              <a:rPr lang="ru-RU" sz="1400" dirty="0"/>
              <a:t> </a:t>
            </a:r>
            <a:r>
              <a:rPr lang="ru-RU" sz="1400" dirty="0" err="1"/>
              <a:t>кафедри</a:t>
            </a:r>
            <a:r>
              <a:rPr lang="ru-RU" sz="1400" dirty="0"/>
              <a:t> </a:t>
            </a:r>
            <a:r>
              <a:rPr lang="ru-RU" sz="1400" dirty="0" err="1"/>
              <a:t>іноземних</a:t>
            </a:r>
            <a:r>
              <a:rPr lang="ru-RU" sz="1400" dirty="0"/>
              <a:t> </a:t>
            </a:r>
            <a:r>
              <a:rPr lang="ru-RU" sz="1400" dirty="0" err="1"/>
              <a:t>мов</a:t>
            </a:r>
            <a:endParaRPr lang="ru-RU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sz="2000" b="0" i="0" dirty="0">
              <a:solidFill>
                <a:srgbClr val="212529"/>
              </a:solidFill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b="0" i="0" dirty="0" err="1">
                <a:solidFill>
                  <a:srgbClr val="212529"/>
                </a:solidFill>
                <a:effectLst/>
              </a:rPr>
              <a:t>Варава</a:t>
            </a:r>
            <a:r>
              <a:rPr lang="uk-UA" sz="2000" b="0" i="0" dirty="0">
                <a:solidFill>
                  <a:srgbClr val="212529"/>
                </a:solidFill>
                <a:effectLst/>
              </a:rPr>
              <a:t> Ірина Миколаївна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dirty="0"/>
              <a:t>(французька мова)</a:t>
            </a:r>
            <a:endParaRPr lang="ru-RU" dirty="0"/>
          </a:p>
        </p:txBody>
      </p:sp>
      <p:pic>
        <p:nvPicPr>
          <p:cNvPr id="5" name="Рисунок 4" descr="Изображение выглядит как текст, стена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59205522-994C-4856-B826-83245B68E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24" y="866068"/>
            <a:ext cx="1658389" cy="2281844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человек, стена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38FC988F-9766-4EE5-BACD-861401409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999" y="905739"/>
            <a:ext cx="1828800" cy="230262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ена, одежда, человек, улыбается&#10;&#10;Автоматически созданное описание">
            <a:extLst>
              <a:ext uri="{FF2B5EF4-FFF2-40B4-BE49-F238E27FC236}">
                <a16:creationId xmlns:a16="http://schemas.microsoft.com/office/drawing/2014/main" id="{F673DA85-06D7-4727-AC64-CE8B8CCE9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811" y="3626961"/>
            <a:ext cx="1949335" cy="236497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тена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2FDB703-09D7-47A5-B84C-453459F59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311" y="3552146"/>
            <a:ext cx="1949335" cy="2514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FE37E0-ED34-4667-9A56-D04795A2CC14}"/>
              </a:ext>
            </a:extLst>
          </p:cNvPr>
          <p:cNvSpPr txBox="1"/>
          <p:nvPr/>
        </p:nvSpPr>
        <p:spPr>
          <a:xfrm>
            <a:off x="3268146" y="3823932"/>
            <a:ext cx="2735165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dirty="0" err="1">
                <a:effectLst/>
              </a:rPr>
              <a:t>к.філол.н</a:t>
            </a:r>
            <a:r>
              <a:rPr lang="uk-UA" sz="1400" b="0" i="0" dirty="0">
                <a:effectLst/>
              </a:rPr>
              <a:t>., доц. </a:t>
            </a:r>
            <a:r>
              <a:rPr lang="ru-RU" sz="1400" dirty="0" err="1"/>
              <a:t>кафедри</a:t>
            </a:r>
            <a:r>
              <a:rPr lang="ru-RU" sz="1400" dirty="0"/>
              <a:t> </a:t>
            </a:r>
            <a:r>
              <a:rPr lang="ru-RU" sz="1400" dirty="0" err="1"/>
              <a:t>іноземних</a:t>
            </a:r>
            <a:r>
              <a:rPr lang="ru-RU" sz="1400" dirty="0"/>
              <a:t> </a:t>
            </a:r>
            <a:r>
              <a:rPr lang="ru-RU" sz="1400" dirty="0" err="1"/>
              <a:t>мов</a:t>
            </a:r>
            <a:endParaRPr lang="ru-RU" sz="1400" dirty="0"/>
          </a:p>
          <a:p>
            <a:endParaRPr lang="uk-UA" b="0" i="0" dirty="0">
              <a:effectLst/>
            </a:endParaRPr>
          </a:p>
          <a:p>
            <a:r>
              <a:rPr lang="uk-UA" b="0" i="0" dirty="0" err="1">
                <a:effectLst/>
              </a:rPr>
              <a:t>Остапченко</a:t>
            </a:r>
            <a:r>
              <a:rPr lang="uk-UA" b="0" i="0" dirty="0">
                <a:effectLst/>
              </a:rPr>
              <a:t> Вікторія Олександрівна</a:t>
            </a:r>
          </a:p>
          <a:p>
            <a:r>
              <a:rPr lang="uk-UA" sz="1600" dirty="0"/>
              <a:t>(німецька мова)</a:t>
            </a:r>
          </a:p>
          <a:p>
            <a:endParaRPr lang="uk-U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9BFBF6-377A-491D-ABDE-C1FA46F32891}"/>
              </a:ext>
            </a:extLst>
          </p:cNvPr>
          <p:cNvSpPr txBox="1"/>
          <p:nvPr/>
        </p:nvSpPr>
        <p:spPr>
          <a:xfrm>
            <a:off x="7756799" y="1206771"/>
            <a:ext cx="248037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старший </a:t>
            </a:r>
            <a:r>
              <a:rPr lang="ru-RU" sz="1400" dirty="0" err="1"/>
              <a:t>викладач</a:t>
            </a:r>
            <a:r>
              <a:rPr lang="ru-RU" sz="1400" dirty="0"/>
              <a:t> </a:t>
            </a:r>
            <a:r>
              <a:rPr lang="ru-RU" sz="1400" dirty="0" err="1"/>
              <a:t>кафедри</a:t>
            </a:r>
            <a:r>
              <a:rPr lang="ru-RU" sz="1400" dirty="0"/>
              <a:t> </a:t>
            </a:r>
            <a:r>
              <a:rPr lang="ru-RU" sz="1400" dirty="0" err="1"/>
              <a:t>іноземних</a:t>
            </a:r>
            <a:r>
              <a:rPr lang="ru-RU" sz="1400" dirty="0"/>
              <a:t> </a:t>
            </a:r>
            <a:r>
              <a:rPr lang="ru-RU" sz="1400" dirty="0" err="1"/>
              <a:t>мов</a:t>
            </a:r>
            <a:endParaRPr lang="ru-RU" sz="1400" dirty="0"/>
          </a:p>
          <a:p>
            <a:endParaRPr lang="uk-UA" b="0" i="0" dirty="0">
              <a:effectLst/>
            </a:endParaRPr>
          </a:p>
          <a:p>
            <a:r>
              <a:rPr lang="uk-UA" b="0" i="0" dirty="0">
                <a:effectLst/>
              </a:rPr>
              <a:t>Юрченко Дмитро Олександрович</a:t>
            </a:r>
          </a:p>
          <a:p>
            <a:r>
              <a:rPr lang="uk-UA" sz="1600" dirty="0"/>
              <a:t>(німецька мова)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794427-FE4C-42F0-9D25-C40AEBF71A14}"/>
              </a:ext>
            </a:extLst>
          </p:cNvPr>
          <p:cNvSpPr txBox="1"/>
          <p:nvPr/>
        </p:nvSpPr>
        <p:spPr>
          <a:xfrm>
            <a:off x="8036263" y="3824506"/>
            <a:ext cx="2693733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старший </a:t>
            </a:r>
            <a:r>
              <a:rPr lang="ru-RU" sz="1400" dirty="0" err="1"/>
              <a:t>викладач</a:t>
            </a:r>
            <a:r>
              <a:rPr lang="ru-RU" sz="1400" dirty="0"/>
              <a:t> </a:t>
            </a:r>
            <a:r>
              <a:rPr lang="ru-RU" sz="1400" dirty="0" err="1"/>
              <a:t>кафедри</a:t>
            </a:r>
            <a:r>
              <a:rPr lang="ru-RU" sz="1400" dirty="0"/>
              <a:t> </a:t>
            </a:r>
            <a:r>
              <a:rPr lang="ru-RU" sz="1400" dirty="0" err="1"/>
              <a:t>іноземних</a:t>
            </a:r>
            <a:r>
              <a:rPr lang="ru-RU" sz="1400" dirty="0"/>
              <a:t> </a:t>
            </a:r>
            <a:r>
              <a:rPr lang="ru-RU" sz="1400" dirty="0" err="1"/>
              <a:t>мов</a:t>
            </a:r>
            <a:endParaRPr lang="ru-RU" sz="1400" dirty="0"/>
          </a:p>
          <a:p>
            <a:endParaRPr lang="uk-UA" b="0" i="0" dirty="0">
              <a:effectLst/>
            </a:endParaRPr>
          </a:p>
          <a:p>
            <a:r>
              <a:rPr lang="uk-UA" b="0" i="0" dirty="0" err="1">
                <a:effectLst/>
              </a:rPr>
              <a:t>Келюх</a:t>
            </a:r>
            <a:r>
              <a:rPr lang="uk-UA" b="0" i="0" dirty="0">
                <a:effectLst/>
              </a:rPr>
              <a:t> Ольга </a:t>
            </a:r>
          </a:p>
          <a:p>
            <a:r>
              <a:rPr lang="uk-UA" b="0" i="0" dirty="0">
                <a:effectLst/>
              </a:rPr>
              <a:t>Юріївна</a:t>
            </a:r>
          </a:p>
          <a:p>
            <a:r>
              <a:rPr lang="uk-UA" sz="1600" dirty="0"/>
              <a:t>(німецька мова)</a:t>
            </a:r>
          </a:p>
          <a:p>
            <a:endParaRPr lang="uk-UA" dirty="0"/>
          </a:p>
        </p:txBody>
      </p:sp>
      <p:pic>
        <p:nvPicPr>
          <p:cNvPr id="23" name="Picture 4" descr="Übersetzer Deutsch Französisch::">
            <a:extLst>
              <a:ext uri="{FF2B5EF4-FFF2-40B4-BE49-F238E27FC236}">
                <a16:creationId xmlns:a16="http://schemas.microsoft.com/office/drawing/2014/main" id="{24454EE7-0884-4F81-8C37-B9BF0E4C0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919" y="-31027"/>
            <a:ext cx="1440560" cy="14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 ">
            <a:extLst>
              <a:ext uri="{FF2B5EF4-FFF2-40B4-BE49-F238E27FC236}">
                <a16:creationId xmlns:a16="http://schemas.microsoft.com/office/drawing/2014/main" id="{4AC6C2B2-B99D-4C61-9710-9AA0E4834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19" y="0"/>
            <a:ext cx="1298566" cy="14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102127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1_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430</TotalTime>
  <Words>577</Words>
  <Application>Microsoft Office PowerPoint</Application>
  <PresentationFormat>Широкоэкранный</PresentationFormat>
  <Paragraphs>65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След самолета</vt:lpstr>
      <vt:lpstr>1_След самолета</vt:lpstr>
      <vt:lpstr> «Друга іноземна мова (спецкурс) (німецька або французька) » </vt:lpstr>
      <vt:lpstr>Методи викладання </vt:lpstr>
      <vt:lpstr>МЕТА програми</vt:lpstr>
      <vt:lpstr>Зміст курсу</vt:lpstr>
      <vt:lpstr>Презентация PowerPoint</vt:lpstr>
      <vt:lpstr>Провідні викладачі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«Англійська мова професійного спрямування»</dc:title>
  <dc:creator>+380503431224</dc:creator>
  <cp:lastModifiedBy>Юрченко Дмитро Олександрович</cp:lastModifiedBy>
  <cp:revision>58</cp:revision>
  <dcterms:created xsi:type="dcterms:W3CDTF">2015-11-16T22:13:21Z</dcterms:created>
  <dcterms:modified xsi:type="dcterms:W3CDTF">2022-02-05T08:28:55Z</dcterms:modified>
</cp:coreProperties>
</file>